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1" r:id="rId1"/>
    <p:sldMasterId id="2147483863" r:id="rId2"/>
  </p:sldMasterIdLst>
  <p:handoutMasterIdLst>
    <p:handoutMasterId r:id="rId44"/>
  </p:handoutMasterIdLst>
  <p:sldIdLst>
    <p:sldId id="258" r:id="rId3"/>
    <p:sldId id="259" r:id="rId4"/>
    <p:sldId id="260" r:id="rId5"/>
    <p:sldId id="287" r:id="rId6"/>
    <p:sldId id="341" r:id="rId7"/>
    <p:sldId id="342" r:id="rId8"/>
    <p:sldId id="343" r:id="rId9"/>
    <p:sldId id="344" r:id="rId10"/>
    <p:sldId id="345" r:id="rId11"/>
    <p:sldId id="347" r:id="rId12"/>
    <p:sldId id="346" r:id="rId13"/>
    <p:sldId id="348" r:id="rId14"/>
    <p:sldId id="303" r:id="rId15"/>
    <p:sldId id="337" r:id="rId16"/>
    <p:sldId id="340" r:id="rId17"/>
    <p:sldId id="305" r:id="rId18"/>
    <p:sldId id="349" r:id="rId19"/>
    <p:sldId id="308" r:id="rId20"/>
    <p:sldId id="309" r:id="rId21"/>
    <p:sldId id="310" r:id="rId22"/>
    <p:sldId id="311" r:id="rId23"/>
    <p:sldId id="313" r:id="rId24"/>
    <p:sldId id="314" r:id="rId25"/>
    <p:sldId id="316" r:id="rId26"/>
    <p:sldId id="317" r:id="rId27"/>
    <p:sldId id="325" r:id="rId28"/>
    <p:sldId id="322" r:id="rId29"/>
    <p:sldId id="327" r:id="rId30"/>
    <p:sldId id="328" r:id="rId31"/>
    <p:sldId id="329" r:id="rId32"/>
    <p:sldId id="324" r:id="rId33"/>
    <p:sldId id="331" r:id="rId34"/>
    <p:sldId id="332" r:id="rId35"/>
    <p:sldId id="333" r:id="rId36"/>
    <p:sldId id="330" r:id="rId37"/>
    <p:sldId id="334" r:id="rId38"/>
    <p:sldId id="335" r:id="rId39"/>
    <p:sldId id="294" r:id="rId40"/>
    <p:sldId id="295" r:id="rId41"/>
    <p:sldId id="338" r:id="rId42"/>
    <p:sldId id="339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490B"/>
    <a:srgbClr val="FBE5D6"/>
    <a:srgbClr val="FEF9F6"/>
    <a:srgbClr val="836810"/>
    <a:srgbClr val="93B07F"/>
    <a:srgbClr val="ECE6D9"/>
    <a:srgbClr val="DD8C6E"/>
    <a:srgbClr val="5A5B5B"/>
    <a:srgbClr val="98ACB5"/>
    <a:srgbClr val="8BAB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E279AC-44FF-4B29-A317-FB30ACF318D4}" v="1877" dt="2023-03-06T22:52:06.6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1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2227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7B9C9C5-3764-450A-AD18-035D994B4D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293F8A-8E2F-4FA1-91D8-5098A4602C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BEA50A-F1ED-4BA9-ACCE-F854FA873F98}" type="datetimeFigureOut">
              <a:rPr lang="en-US" smtClean="0"/>
              <a:t>9/13/24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DA5252-B985-4516-AD11-F863A31C15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9529EE-08D9-4339-981C-A32A3F6493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70ECA-3211-429E-9D5D-84333947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7606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4.png>
</file>

<file path=ppt/media/image5.jp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26202-6691-4C69-823E-0325E13FA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63781-F3DA-4D83-96FD-FA0E6C8220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69C15-7EE3-415B-A274-1D1C118B0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29355-9F75-482A-80E1-5C8D91DD0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E1165-258B-4E65-B656-3B18DFB6E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61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B544D-8027-4F12-8B28-375D3B03A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FEBCF9-DDAF-4875-8475-13F5921EC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3E0D0-1152-4DAC-AD56-FAB2D9EB0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39C7F-46EF-4F4E-B06F-37393C928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E0C816-3FEE-40CB-9C4C-5CD3B0C95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973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30687D-4492-4D81-BDEA-89DA9D4E6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5E6B2F-D23A-4670-A884-A36C33608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C96D0-A442-4E7F-A684-7ED26DE58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BAF15-85CA-4C56-9177-8B25FCB9D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0DCF7-07F8-4DA4-A902-EF808636F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419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7632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8517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42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83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3206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399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2140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860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EE43C-DAB2-46D6-B078-D62422A4C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CB65A-A12B-4FCE-A6CB-08C5722D5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0E5CB-8509-458F-ABE8-7F6AB71A7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B9041-D45B-494B-9B2D-DECF3A073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B76AB-7C3E-4033-9FFD-E87EA9469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0371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3699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1906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971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439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339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257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9676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0531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754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9DFCA-53FA-474D-892A-6F3128E8E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7DD2B-0E5C-4D0A-8AEB-66CA7CF50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FB25C-4213-4773-B638-605C48891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37982-02D7-45EC-A057-0C69E09EF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EC293-384D-4992-BB44-299E32D66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352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F3487-A630-4172-9D4B-9A2D81607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7464-CC26-4693-8A87-F371F9EDDD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538C69-8988-4883-B42A-8E93037DB1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B80961-CB10-4A70-A232-DC655333D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EBEA1B-2AFB-470D-8C67-D0F6D333C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5B6463-E801-4702-9D6E-B8D62758C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465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A8041-2537-477F-956D-756E39D19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E66F3D-918F-47CC-9A2A-0C6F2F599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3A1C02-0492-497F-AD80-792828C71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0AB3-30F3-4EFC-BAA8-7BBD65D2B2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80B483-4981-42E4-97C2-32CA824353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17435-77F4-4001-A006-C9A45DFDE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9BB9C7-0C5D-4FDF-8145-570AEF1FD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21905B-20F1-4BA9-AD49-A1C5E3934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160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1898D-EEEE-4A6C-B55E-210A82FC4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62E111-68E8-4AB7-AAEF-37754E43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4D4BF8-968A-431B-A6C6-2D864F52F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33AFA4-83B5-4A96-AFB4-B65C3D6E7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00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255D22-8B6B-4539-A938-C63D15DAA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3112DC-0496-48E6-9432-F2188577E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69B4DD-A63C-45F1-8F06-D043EF65F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03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B29AF-F60A-460B-B4C1-07781CB1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94E16-521A-46D3-8D5D-468C60750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658DF2-AD5C-4D52-972E-640CB5489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AA116C-A9D0-4640-B103-DE69C93CF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B873BE-9AE6-4E52-9EBD-15C9AA809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E3890A-BF53-45F8-97E7-14E9FD76C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11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89C4B-C9C9-4C74-8BD1-7FC7DDF94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465A6F-BDB9-4A18-A1EF-1A8555D4DE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A76EA7-3B83-4554-94D2-A2E4BB8A15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DE082C-509F-44FF-935F-2C5173751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BB19-F077-4105-A922-19EA4C04E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B8C0B6-9938-4351-89F7-08708A565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586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E64BB4-BE40-4940-9EE4-5D7E8D206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ADD35-9E43-4A8E-A508-7E045FE38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75CB88-E0AC-4999-BFD1-AF5B9976FF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C8A02-B67B-41C8-AAB5-4924BE8104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CEC38-F473-4C03-B549-877B7364BC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663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861AA3F-5A49-4A31-B04F-79545F214284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838E52B-BD70-4F04-9596-E2E3E2831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0019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4" r:id="rId1"/>
    <p:sldLayoutId id="2147483865" r:id="rId2"/>
    <p:sldLayoutId id="2147483866" r:id="rId3"/>
    <p:sldLayoutId id="2147483867" r:id="rId4"/>
    <p:sldLayoutId id="2147483868" r:id="rId5"/>
    <p:sldLayoutId id="2147483869" r:id="rId6"/>
    <p:sldLayoutId id="2147483870" r:id="rId7"/>
    <p:sldLayoutId id="2147483871" r:id="rId8"/>
    <p:sldLayoutId id="2147483872" r:id="rId9"/>
    <p:sldLayoutId id="2147483873" r:id="rId10"/>
    <p:sldLayoutId id="2147483874" r:id="rId11"/>
    <p:sldLayoutId id="2147483875" r:id="rId12"/>
    <p:sldLayoutId id="2147483876" r:id="rId13"/>
    <p:sldLayoutId id="2147483877" r:id="rId14"/>
    <p:sldLayoutId id="2147483878" r:id="rId15"/>
    <p:sldLayoutId id="2147483879" r:id="rId16"/>
    <p:sldLayoutId id="214748388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jpeg"/><Relationship Id="rId4" Type="http://schemas.openxmlformats.org/officeDocument/2006/relationships/image" Target="../media/image1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jpeg"/><Relationship Id="rId4" Type="http://schemas.openxmlformats.org/officeDocument/2006/relationships/image" Target="../media/image1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microsoft.com/office/2007/relationships/hdphoto" Target="../media/hdphoto1.wdp"/><Relationship Id="rId7" Type="http://schemas.openxmlformats.org/officeDocument/2006/relationships/image" Target="../media/image8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0.png"/><Relationship Id="rId7" Type="http://schemas.openxmlformats.org/officeDocument/2006/relationships/image" Target="../media/image8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hdphoto" Target="../media/hdphoto2.wdp"/><Relationship Id="rId10" Type="http://schemas.openxmlformats.org/officeDocument/2006/relationships/image" Target="../media/image22.jpeg"/><Relationship Id="rId4" Type="http://schemas.openxmlformats.org/officeDocument/2006/relationships/image" Target="../media/image20.png"/><Relationship Id="rId9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10.png"/><Relationship Id="rId7" Type="http://schemas.openxmlformats.org/officeDocument/2006/relationships/image" Target="../media/image24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10" Type="http://schemas.openxmlformats.org/officeDocument/2006/relationships/image" Target="../media/image27.jpeg"/><Relationship Id="rId4" Type="http://schemas.openxmlformats.org/officeDocument/2006/relationships/image" Target="../media/image21.jpeg"/><Relationship Id="rId9" Type="http://schemas.openxmlformats.org/officeDocument/2006/relationships/image" Target="../media/image26.jpe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10.png"/><Relationship Id="rId7" Type="http://schemas.openxmlformats.org/officeDocument/2006/relationships/image" Target="../media/image24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10" Type="http://schemas.openxmlformats.org/officeDocument/2006/relationships/image" Target="../media/image27.jpeg"/><Relationship Id="rId4" Type="http://schemas.openxmlformats.org/officeDocument/2006/relationships/image" Target="../media/image21.jpeg"/><Relationship Id="rId9" Type="http://schemas.openxmlformats.org/officeDocument/2006/relationships/image" Target="../media/image26.jpe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4.jpeg"/><Relationship Id="rId7" Type="http://schemas.openxmlformats.org/officeDocument/2006/relationships/image" Target="../media/image19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4.jpeg"/><Relationship Id="rId7" Type="http://schemas.openxmlformats.org/officeDocument/2006/relationships/image" Target="../media/image19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10" Type="http://schemas.microsoft.com/office/2007/relationships/hdphoto" Target="../media/hdphoto2.wdp"/><Relationship Id="rId4" Type="http://schemas.openxmlformats.org/officeDocument/2006/relationships/image" Target="../media/image25.jpeg"/><Relationship Id="rId9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4.jpeg"/><Relationship Id="rId7" Type="http://schemas.openxmlformats.org/officeDocument/2006/relationships/image" Target="../media/image19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4.jpeg"/><Relationship Id="rId7" Type="http://schemas.openxmlformats.org/officeDocument/2006/relationships/image" Target="../media/image19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Relationship Id="rId9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3" Type="http://schemas.openxmlformats.org/officeDocument/2006/relationships/image" Target="../media/image10.png"/><Relationship Id="rId7" Type="http://schemas.openxmlformats.org/officeDocument/2006/relationships/image" Target="../media/image26.jpeg"/><Relationship Id="rId12" Type="http://schemas.openxmlformats.org/officeDocument/2006/relationships/image" Target="../media/image32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eg"/><Relationship Id="rId11" Type="http://schemas.openxmlformats.org/officeDocument/2006/relationships/image" Target="../media/image31.jpeg"/><Relationship Id="rId5" Type="http://schemas.openxmlformats.org/officeDocument/2006/relationships/image" Target="../media/image24.jpeg"/><Relationship Id="rId10" Type="http://schemas.openxmlformats.org/officeDocument/2006/relationships/image" Target="../media/image30.png"/><Relationship Id="rId4" Type="http://schemas.openxmlformats.org/officeDocument/2006/relationships/image" Target="../media/image23.jpeg"/><Relationship Id="rId9" Type="http://schemas.openxmlformats.org/officeDocument/2006/relationships/image" Target="../media/image2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32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jpeg"/><Relationship Id="rId5" Type="http://schemas.openxmlformats.org/officeDocument/2006/relationships/image" Target="../media/image30.png"/><Relationship Id="rId4" Type="http://schemas.openxmlformats.org/officeDocument/2006/relationships/image" Target="../media/image29.jpe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30.png"/><Relationship Id="rId7" Type="http://schemas.openxmlformats.org/officeDocument/2006/relationships/image" Target="../media/image1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32.jpeg"/><Relationship Id="rId4" Type="http://schemas.openxmlformats.org/officeDocument/2006/relationships/image" Target="../media/image31.jpeg"/><Relationship Id="rId9" Type="http://schemas.microsoft.com/office/2007/relationships/hdphoto" Target="../media/hdphoto2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1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1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0.png"/><Relationship Id="rId7" Type="http://schemas.openxmlformats.org/officeDocument/2006/relationships/image" Target="../media/image1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10.png"/><Relationship Id="rId7" Type="http://schemas.openxmlformats.org/officeDocument/2006/relationships/image" Target="../media/image32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jpeg"/><Relationship Id="rId5" Type="http://schemas.openxmlformats.org/officeDocument/2006/relationships/image" Target="../media/image30.png"/><Relationship Id="rId4" Type="http://schemas.openxmlformats.org/officeDocument/2006/relationships/image" Target="../media/image29.jpeg"/><Relationship Id="rId9" Type="http://schemas.openxmlformats.org/officeDocument/2006/relationships/image" Target="../media/image7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3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7.jpeg"/><Relationship Id="rId4" Type="http://schemas.openxmlformats.org/officeDocument/2006/relationships/image" Target="../media/image8.jpe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9BB3C88-2F12-4DEC-867B-BBA5B6A5E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30532E-D1D0-4A72-B373-17B5587CDC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61031"/>
            <a:ext cx="9144000" cy="2387600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Candara" panose="020E0502030303020204" pitchFamily="34" charset="0"/>
              </a:rPr>
              <a:t>Understanding “Wild”: How Nature is Presented in Video-Games Across Cultures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AB2483-EE38-49AB-A419-189C92CC2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21042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Aaryan Sukhadia</a:t>
            </a:r>
          </a:p>
        </p:txBody>
      </p:sp>
      <p:pic>
        <p:nvPicPr>
          <p:cNvPr id="14" name="Picture 4" descr="red-curtain | Fred Seibert | Flickr">
            <a:extLst>
              <a:ext uri="{FF2B5EF4-FFF2-40B4-BE49-F238E27FC236}">
                <a16:creationId xmlns:a16="http://schemas.microsoft.com/office/drawing/2014/main" id="{7AC00865-1205-4639-8A2C-B2B8CCE771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402823"/>
            <a:ext cx="12381470" cy="7017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6413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8EE03-66DC-470C-A848-549F25ADF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836810"/>
                </a:solidFill>
              </a:rPr>
              <a:t>What’s different?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71E456-06E3-418C-8D4D-890FA58A205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2" cy="2998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1">
                  <a:extLst>
                    <a:ext uri="{9D8B030D-6E8A-4147-A177-3AD203B41FA5}">
                      <a16:colId xmlns:a16="http://schemas.microsoft.com/office/drawing/2014/main" val="2312608050"/>
                    </a:ext>
                  </a:extLst>
                </a:gridCol>
                <a:gridCol w="5257801">
                  <a:extLst>
                    <a:ext uri="{9D8B030D-6E8A-4147-A177-3AD203B41FA5}">
                      <a16:colId xmlns:a16="http://schemas.microsoft.com/office/drawing/2014/main" val="2784776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 Witcher 3</a:t>
                      </a:r>
                    </a:p>
                  </a:txBody>
                  <a:tcPr marL="91441" marR="9144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Breath of the Wild</a:t>
                      </a:r>
                    </a:p>
                  </a:txBody>
                  <a:tcPr marL="91441" marR="91441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909564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Praised for Narrative and Characters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Praised for Exploration and World Design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0368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Focus on Main Character’s Fate and Relations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Focus on Fate of Kingdom and World 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3177439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Emphasis on moving </a:t>
                      </a:r>
                      <a:r>
                        <a:rPr lang="en-US" b="1" dirty="0"/>
                        <a:t>through</a:t>
                      </a:r>
                      <a:r>
                        <a:rPr lang="en-US" b="0" dirty="0"/>
                        <a:t> natural world</a:t>
                      </a:r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Emphasis on engaging </a:t>
                      </a:r>
                      <a:r>
                        <a:rPr lang="en-US" b="1" dirty="0"/>
                        <a:t>with </a:t>
                      </a:r>
                      <a:r>
                        <a:rPr lang="en-US" b="0" dirty="0"/>
                        <a:t>natural world</a:t>
                      </a:r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41759"/>
                  </a:ext>
                </a:extLst>
              </a:tr>
              <a:tr h="72317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64871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7F0ACCC-A65C-4CCE-8756-F52898E8743F}"/>
              </a:ext>
            </a:extLst>
          </p:cNvPr>
          <p:cNvSpPr txBox="1"/>
          <p:nvPr/>
        </p:nvSpPr>
        <p:spPr>
          <a:xfrm>
            <a:off x="838200" y="2223082"/>
            <a:ext cx="5257800" cy="1754326"/>
          </a:xfrm>
          <a:prstGeom prst="rect">
            <a:avLst/>
          </a:prstGeom>
          <a:solidFill>
            <a:srgbClr val="FBE5D6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5D490B"/>
                </a:solidFill>
              </a:rPr>
              <a:t>Anthropocentrism</a:t>
            </a:r>
            <a:endParaRPr lang="en-US" sz="2800" dirty="0">
              <a:solidFill>
                <a:srgbClr val="5D490B"/>
              </a:solidFill>
            </a:endParaRPr>
          </a:p>
          <a:p>
            <a:r>
              <a:rPr lang="en-US" sz="2800" dirty="0">
                <a:solidFill>
                  <a:srgbClr val="5D490B"/>
                </a:solidFill>
              </a:rPr>
              <a:t>Prioritizing human comfort and wellbeing above all else</a:t>
            </a:r>
          </a:p>
          <a:p>
            <a:r>
              <a:rPr lang="en-US" sz="2400" dirty="0">
                <a:solidFill>
                  <a:srgbClr val="5D490B"/>
                </a:solidFill>
              </a:rPr>
              <a:t>e.g. Western Capitalism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BD089-88ED-431E-83CA-8532F36F46FF}"/>
              </a:ext>
            </a:extLst>
          </p:cNvPr>
          <p:cNvSpPr txBox="1"/>
          <p:nvPr/>
        </p:nvSpPr>
        <p:spPr>
          <a:xfrm>
            <a:off x="6095999" y="2223083"/>
            <a:ext cx="5257801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5D490B"/>
                </a:solidFill>
              </a:rPr>
              <a:t>Ecocentrism</a:t>
            </a:r>
            <a:endParaRPr lang="en-US" sz="2800" dirty="0">
              <a:solidFill>
                <a:srgbClr val="5D490B"/>
              </a:solidFill>
            </a:endParaRPr>
          </a:p>
          <a:p>
            <a:r>
              <a:rPr lang="en-US" sz="2800" dirty="0">
                <a:solidFill>
                  <a:srgbClr val="5D490B"/>
                </a:solidFill>
              </a:rPr>
              <a:t>Prioritizing and valuing nature as equal to or above human luxuries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95941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8EE03-66DC-470C-A848-549F25ADF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836810"/>
                </a:solidFill>
              </a:rPr>
              <a:t>What’s different?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71E456-06E3-418C-8D4D-890FA58A205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2" cy="2998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1">
                  <a:extLst>
                    <a:ext uri="{9D8B030D-6E8A-4147-A177-3AD203B41FA5}">
                      <a16:colId xmlns:a16="http://schemas.microsoft.com/office/drawing/2014/main" val="2312608050"/>
                    </a:ext>
                  </a:extLst>
                </a:gridCol>
                <a:gridCol w="5257801">
                  <a:extLst>
                    <a:ext uri="{9D8B030D-6E8A-4147-A177-3AD203B41FA5}">
                      <a16:colId xmlns:a16="http://schemas.microsoft.com/office/drawing/2014/main" val="2784776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 Witcher 3</a:t>
                      </a:r>
                    </a:p>
                  </a:txBody>
                  <a:tcPr marL="91441" marR="9144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Breath of the Wild</a:t>
                      </a:r>
                    </a:p>
                  </a:txBody>
                  <a:tcPr marL="91441" marR="91441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909564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Praised for Narrative and Characters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Praised for Exploration and World Design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0368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Focus on Main Character’s Fate and Relations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Focus on Fate of Kingdom and World 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3177439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Emphasis on moving </a:t>
                      </a:r>
                      <a:r>
                        <a:rPr lang="en-US" b="1" dirty="0"/>
                        <a:t>through</a:t>
                      </a:r>
                      <a:r>
                        <a:rPr lang="en-US" b="0" dirty="0"/>
                        <a:t> natural world</a:t>
                      </a:r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Emphasis on engaging </a:t>
                      </a:r>
                      <a:r>
                        <a:rPr lang="en-US" b="1" dirty="0"/>
                        <a:t>with </a:t>
                      </a:r>
                      <a:r>
                        <a:rPr lang="en-US" b="0" dirty="0"/>
                        <a:t>natural world</a:t>
                      </a:r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41759"/>
                  </a:ext>
                </a:extLst>
              </a:tr>
              <a:tr h="72317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64871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7F0ACCC-A65C-4CCE-8756-F52898E8743F}"/>
              </a:ext>
            </a:extLst>
          </p:cNvPr>
          <p:cNvSpPr txBox="1"/>
          <p:nvPr/>
        </p:nvSpPr>
        <p:spPr>
          <a:xfrm>
            <a:off x="838200" y="2223082"/>
            <a:ext cx="5257800" cy="1754326"/>
          </a:xfrm>
          <a:prstGeom prst="rect">
            <a:avLst/>
          </a:prstGeom>
          <a:solidFill>
            <a:srgbClr val="FBE5D6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5D490B"/>
                </a:solidFill>
              </a:rPr>
              <a:t>Anthropocentrism</a:t>
            </a:r>
            <a:endParaRPr lang="en-US" sz="2800" dirty="0">
              <a:solidFill>
                <a:srgbClr val="5D490B"/>
              </a:solidFill>
            </a:endParaRPr>
          </a:p>
          <a:p>
            <a:r>
              <a:rPr lang="en-US" sz="2800" dirty="0">
                <a:solidFill>
                  <a:srgbClr val="5D490B"/>
                </a:solidFill>
              </a:rPr>
              <a:t>Prioritizing human comfort and wellbeing above all else</a:t>
            </a:r>
          </a:p>
          <a:p>
            <a:r>
              <a:rPr lang="en-US" sz="2400" dirty="0">
                <a:solidFill>
                  <a:srgbClr val="5D490B"/>
                </a:solidFill>
              </a:rPr>
              <a:t>e.g. Western Capitalism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BD089-88ED-431E-83CA-8532F36F46FF}"/>
              </a:ext>
            </a:extLst>
          </p:cNvPr>
          <p:cNvSpPr txBox="1"/>
          <p:nvPr/>
        </p:nvSpPr>
        <p:spPr>
          <a:xfrm>
            <a:off x="6095999" y="2223083"/>
            <a:ext cx="5257801" cy="17543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5D490B"/>
                </a:solidFill>
              </a:rPr>
              <a:t>Ecocentrism</a:t>
            </a:r>
            <a:endParaRPr lang="en-US" sz="2800" dirty="0">
              <a:solidFill>
                <a:srgbClr val="5D490B"/>
              </a:solidFill>
            </a:endParaRPr>
          </a:p>
          <a:p>
            <a:r>
              <a:rPr lang="en-US" sz="2800" dirty="0">
                <a:solidFill>
                  <a:srgbClr val="5D490B"/>
                </a:solidFill>
              </a:rPr>
              <a:t>Prioritizing and valuing nature as equal to or above human luxuries</a:t>
            </a:r>
          </a:p>
          <a:p>
            <a:r>
              <a:rPr lang="en-US" sz="2400" dirty="0">
                <a:solidFill>
                  <a:srgbClr val="5D490B"/>
                </a:solidFill>
              </a:rPr>
              <a:t>e.g. Japanese Shintoism</a:t>
            </a:r>
          </a:p>
        </p:txBody>
      </p:sp>
    </p:spTree>
    <p:extLst>
      <p:ext uri="{BB962C8B-B14F-4D97-AF65-F5344CB8AC3E}">
        <p14:creationId xmlns:p14="http://schemas.microsoft.com/office/powerpoint/2010/main" val="1547533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8EE03-66DC-470C-A848-549F25ADF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836810"/>
                </a:solidFill>
              </a:rPr>
              <a:t>What’s different?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71E456-06E3-418C-8D4D-890FA58A2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9474964"/>
              </p:ext>
            </p:extLst>
          </p:nvPr>
        </p:nvGraphicFramePr>
        <p:xfrm>
          <a:off x="838200" y="1825625"/>
          <a:ext cx="10515602" cy="2998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1">
                  <a:extLst>
                    <a:ext uri="{9D8B030D-6E8A-4147-A177-3AD203B41FA5}">
                      <a16:colId xmlns:a16="http://schemas.microsoft.com/office/drawing/2014/main" val="2312608050"/>
                    </a:ext>
                  </a:extLst>
                </a:gridCol>
                <a:gridCol w="5257801">
                  <a:extLst>
                    <a:ext uri="{9D8B030D-6E8A-4147-A177-3AD203B41FA5}">
                      <a16:colId xmlns:a16="http://schemas.microsoft.com/office/drawing/2014/main" val="2784776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 Witcher 3</a:t>
                      </a:r>
                    </a:p>
                  </a:txBody>
                  <a:tcPr marL="91441" marR="9144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Breath of the Wild</a:t>
                      </a:r>
                    </a:p>
                  </a:txBody>
                  <a:tcPr marL="91441" marR="91441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909564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Praised for Narrative and Characters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Praised for Exploration and World Design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0368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Focus on Main Character’s Fate and Relations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Focus on Fate of Kingdom and World 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3177439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Emphasis on moving </a:t>
                      </a:r>
                      <a:r>
                        <a:rPr lang="en-US" b="1" dirty="0"/>
                        <a:t>through</a:t>
                      </a:r>
                      <a:r>
                        <a:rPr lang="en-US" b="0" dirty="0"/>
                        <a:t> natural world</a:t>
                      </a:r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Emphasis on engaging </a:t>
                      </a:r>
                      <a:r>
                        <a:rPr lang="en-US" b="1" dirty="0"/>
                        <a:t>with </a:t>
                      </a:r>
                      <a:r>
                        <a:rPr lang="en-US" b="0" dirty="0"/>
                        <a:t>natural world</a:t>
                      </a:r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41759"/>
                  </a:ext>
                </a:extLst>
              </a:tr>
              <a:tr h="72317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5D490B"/>
                          </a:solidFill>
                        </a:rPr>
                        <a:t>Developed by CD </a:t>
                      </a:r>
                      <a:r>
                        <a:rPr lang="en-US" sz="2400" dirty="0" err="1">
                          <a:solidFill>
                            <a:srgbClr val="5D490B"/>
                          </a:solidFill>
                        </a:rPr>
                        <a:t>Projekt</a:t>
                      </a:r>
                      <a:r>
                        <a:rPr lang="en-US" sz="2400" dirty="0">
                          <a:solidFill>
                            <a:srgbClr val="5D490B"/>
                          </a:solidFill>
                        </a:rPr>
                        <a:t> Red in </a:t>
                      </a:r>
                      <a:r>
                        <a:rPr lang="en-US" sz="2400" u="sng" dirty="0">
                          <a:solidFill>
                            <a:srgbClr val="5D490B"/>
                          </a:solidFill>
                        </a:rPr>
                        <a:t>Poland</a:t>
                      </a:r>
                      <a:endParaRPr lang="en-US" sz="2400" dirty="0">
                        <a:solidFill>
                          <a:srgbClr val="5D490B"/>
                        </a:solidFill>
                      </a:endParaRP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5D490B"/>
                          </a:solidFill>
                        </a:rPr>
                        <a:t>Developed by Nintendo in </a:t>
                      </a:r>
                      <a:r>
                        <a:rPr lang="en-US" sz="2400" u="sng" dirty="0">
                          <a:solidFill>
                            <a:srgbClr val="5D490B"/>
                          </a:solidFill>
                        </a:rPr>
                        <a:t>Japan</a:t>
                      </a:r>
                      <a:endParaRPr lang="en-US" sz="2400" dirty="0">
                        <a:solidFill>
                          <a:srgbClr val="5D490B"/>
                        </a:solidFill>
                      </a:endParaRP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64871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7F0ACCC-A65C-4CCE-8756-F52898E8743F}"/>
              </a:ext>
            </a:extLst>
          </p:cNvPr>
          <p:cNvSpPr txBox="1"/>
          <p:nvPr/>
        </p:nvSpPr>
        <p:spPr>
          <a:xfrm>
            <a:off x="838200" y="2223082"/>
            <a:ext cx="5257800" cy="1754326"/>
          </a:xfrm>
          <a:prstGeom prst="rect">
            <a:avLst/>
          </a:prstGeom>
          <a:solidFill>
            <a:srgbClr val="FBE5D6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5D490B"/>
                </a:solidFill>
              </a:rPr>
              <a:t>Anthropocentrism</a:t>
            </a:r>
            <a:endParaRPr lang="en-US" sz="2800" dirty="0">
              <a:solidFill>
                <a:srgbClr val="5D490B"/>
              </a:solidFill>
            </a:endParaRPr>
          </a:p>
          <a:p>
            <a:r>
              <a:rPr lang="en-US" sz="2800" dirty="0">
                <a:solidFill>
                  <a:srgbClr val="5D490B"/>
                </a:solidFill>
              </a:rPr>
              <a:t>Prioritizing human comfort and wellbeing above all else</a:t>
            </a:r>
          </a:p>
          <a:p>
            <a:r>
              <a:rPr lang="en-US" sz="2400" dirty="0">
                <a:solidFill>
                  <a:srgbClr val="5D490B"/>
                </a:solidFill>
              </a:rPr>
              <a:t>e.g. </a:t>
            </a:r>
            <a:r>
              <a:rPr lang="en-US" sz="2400" u="sng" dirty="0">
                <a:solidFill>
                  <a:srgbClr val="5D490B"/>
                </a:solidFill>
              </a:rPr>
              <a:t>Western</a:t>
            </a:r>
            <a:r>
              <a:rPr lang="en-US" sz="2400" dirty="0">
                <a:solidFill>
                  <a:srgbClr val="5D490B"/>
                </a:solidFill>
              </a:rPr>
              <a:t> Capitalism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BD089-88ED-431E-83CA-8532F36F46FF}"/>
              </a:ext>
            </a:extLst>
          </p:cNvPr>
          <p:cNvSpPr txBox="1"/>
          <p:nvPr/>
        </p:nvSpPr>
        <p:spPr>
          <a:xfrm>
            <a:off x="6095999" y="2223083"/>
            <a:ext cx="5257801" cy="17543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5D490B"/>
                </a:solidFill>
              </a:rPr>
              <a:t>Ecocentrism</a:t>
            </a:r>
            <a:endParaRPr lang="en-US" sz="2800" dirty="0">
              <a:solidFill>
                <a:srgbClr val="5D490B"/>
              </a:solidFill>
            </a:endParaRPr>
          </a:p>
          <a:p>
            <a:r>
              <a:rPr lang="en-US" sz="2800" dirty="0">
                <a:solidFill>
                  <a:srgbClr val="5D490B"/>
                </a:solidFill>
              </a:rPr>
              <a:t>Prioritizing and valuing nature as equal to or above human luxuries</a:t>
            </a:r>
          </a:p>
          <a:p>
            <a:r>
              <a:rPr lang="en-US" sz="2400" dirty="0">
                <a:solidFill>
                  <a:srgbClr val="5D490B"/>
                </a:solidFill>
              </a:rPr>
              <a:t>e.g. </a:t>
            </a:r>
            <a:r>
              <a:rPr lang="en-US" sz="2400" u="sng" dirty="0">
                <a:solidFill>
                  <a:srgbClr val="5D490B"/>
                </a:solidFill>
              </a:rPr>
              <a:t>Japanese</a:t>
            </a:r>
            <a:r>
              <a:rPr lang="en-US" sz="2400" dirty="0">
                <a:solidFill>
                  <a:srgbClr val="5D490B"/>
                </a:solidFill>
              </a:rPr>
              <a:t> Shintoism</a:t>
            </a:r>
          </a:p>
        </p:txBody>
      </p:sp>
    </p:spTree>
    <p:extLst>
      <p:ext uri="{BB962C8B-B14F-4D97-AF65-F5344CB8AC3E}">
        <p14:creationId xmlns:p14="http://schemas.microsoft.com/office/powerpoint/2010/main" val="725773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497810" y="2861539"/>
            <a:ext cx="4561553" cy="3967220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Title 3">
            <a:extLst>
              <a:ext uri="{FF2B5EF4-FFF2-40B4-BE49-F238E27FC236}">
                <a16:creationId xmlns:a16="http://schemas.microsoft.com/office/drawing/2014/main" id="{77DE0A5F-3D23-4F0B-B9F1-88C805EC2D9E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32277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Q: </a:t>
            </a:r>
            <a:r>
              <a:rPr lang="en-US" u="sng" dirty="0">
                <a:solidFill>
                  <a:schemeClr val="accent4">
                    <a:lumMod val="50000"/>
                  </a:schemeClr>
                </a:solidFill>
              </a:rPr>
              <a:t>Are Japanese Games more Ecocentric than Western Games?</a:t>
            </a:r>
          </a:p>
        </p:txBody>
      </p:sp>
    </p:spTree>
    <p:extLst>
      <p:ext uri="{BB962C8B-B14F-4D97-AF65-F5344CB8AC3E}">
        <p14:creationId xmlns:p14="http://schemas.microsoft.com/office/powerpoint/2010/main" val="341766562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EF5C6-EE0D-46BD-8484-81170691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639097"/>
            <a:ext cx="6593075" cy="1612490"/>
          </a:xfrm>
        </p:spPr>
        <p:txBody>
          <a:bodyPr>
            <a:normAutofit/>
          </a:bodyPr>
          <a:lstStyle/>
          <a:p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</a:rPr>
              <a:t>Why do we care?</a:t>
            </a:r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1589BD2A-C005-A6DA-5772-F977D25DE1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3464" y="1428135"/>
            <a:ext cx="3997362" cy="399736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88048E8-54D0-4441-B8FF-83F8C32D9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610600" y="685800"/>
            <a:ext cx="8610600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D5C3ABA-8168-426E-A493-B8E5FF473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754340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EF5C6-EE0D-46BD-8484-81170691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639097"/>
            <a:ext cx="6593075" cy="1612490"/>
          </a:xfrm>
        </p:spPr>
        <p:txBody>
          <a:bodyPr>
            <a:normAutofit/>
          </a:bodyPr>
          <a:lstStyle/>
          <a:p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</a:rPr>
              <a:t>Why do we care?</a:t>
            </a:r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1589BD2A-C005-A6DA-5772-F977D25DE1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3464" y="1428135"/>
            <a:ext cx="3997362" cy="399736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88048E8-54D0-4441-B8FF-83F8C32D9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610600" y="685800"/>
            <a:ext cx="8610600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D5C3ABA-8168-426E-A493-B8E5FF473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DFA60DC-E05C-4630-9EA8-0C748216EBBD}"/>
              </a:ext>
            </a:extLst>
          </p:cNvPr>
          <p:cNvSpPr txBox="1">
            <a:spLocks/>
          </p:cNvSpPr>
          <p:nvPr/>
        </p:nvSpPr>
        <p:spPr>
          <a:xfrm>
            <a:off x="6717276" y="1674678"/>
            <a:ext cx="4099947" cy="119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</a:rPr>
              <a:t>Video games are huge, and only growing</a:t>
            </a:r>
          </a:p>
        </p:txBody>
      </p:sp>
    </p:spTree>
    <p:extLst>
      <p:ext uri="{BB962C8B-B14F-4D97-AF65-F5344CB8AC3E}">
        <p14:creationId xmlns:p14="http://schemas.microsoft.com/office/powerpoint/2010/main" val="1912259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EF5C6-EE0D-46BD-8484-81170691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278" y="1030288"/>
            <a:ext cx="4099947" cy="1035579"/>
          </a:xfrm>
        </p:spPr>
        <p:txBody>
          <a:bodyPr>
            <a:normAutofit/>
          </a:bodyPr>
          <a:lstStyle/>
          <a:p>
            <a:r>
              <a:rPr lang="en-US" sz="3300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</a:rPr>
              <a:t>Why do we care?</a:t>
            </a:r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1589BD2A-C005-A6DA-5772-F977D25DE1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38306" y="498184"/>
            <a:ext cx="1176494" cy="117649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7ED1BDD-5721-48EC-9850-D309519AB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9631" y="1944432"/>
            <a:ext cx="6153845" cy="4415384"/>
          </a:xfrm>
          <a:prstGeom prst="roundRect">
            <a:avLst>
              <a:gd name="adj" fmla="val 6267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E3D60-4C46-455A-9E21-B3645F10D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7278" y="2142067"/>
            <a:ext cx="4099947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Anthropocentric behavior in games correlates with anthropocentric mindset in real life (</a:t>
            </a:r>
            <a:r>
              <a:rPr lang="en-US" dirty="0" err="1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Vuong</a:t>
            </a:r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 et al, 2022), (Rogers, 2018)</a:t>
            </a:r>
          </a:p>
          <a:p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No such </a:t>
            </a:r>
            <a:r>
              <a:rPr lang="en-US" b="1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breadth-wise </a:t>
            </a:r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analysis exists</a:t>
            </a:r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6B9A65-AAE4-4471-9C5B-01DBFCBC7F4A}"/>
              </a:ext>
            </a:extLst>
          </p:cNvPr>
          <p:cNvSpPr txBox="1">
            <a:spLocks/>
          </p:cNvSpPr>
          <p:nvPr/>
        </p:nvSpPr>
        <p:spPr>
          <a:xfrm>
            <a:off x="6717277" y="2218267"/>
            <a:ext cx="4099947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E3EE923-34E9-4356-A6C4-06F807BA1989}"/>
              </a:ext>
            </a:extLst>
          </p:cNvPr>
          <p:cNvSpPr txBox="1">
            <a:spLocks/>
          </p:cNvSpPr>
          <p:nvPr/>
        </p:nvSpPr>
        <p:spPr>
          <a:xfrm>
            <a:off x="6717276" y="1674678"/>
            <a:ext cx="4099947" cy="119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</a:rPr>
              <a:t>Video games are huge, and only growing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D7A0CD-4717-4F48-B946-598BD5F5C7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370" y="7819583"/>
            <a:ext cx="4582094" cy="2021512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D79ABFEF-605A-464B-82C9-F96FFC09D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369" y="8620954"/>
            <a:ext cx="4582094" cy="1881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9E81FCA-B058-4B62-8D61-C27281EEA0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2370" y="6858000"/>
            <a:ext cx="4582095" cy="105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57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EF5C6-EE0D-46BD-8484-81170691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278" y="1030288"/>
            <a:ext cx="4099947" cy="1035579"/>
          </a:xfrm>
        </p:spPr>
        <p:txBody>
          <a:bodyPr>
            <a:normAutofit/>
          </a:bodyPr>
          <a:lstStyle/>
          <a:p>
            <a:r>
              <a:rPr lang="en-US" sz="3300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</a:rPr>
              <a:t>Why do we care?</a:t>
            </a:r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1589BD2A-C005-A6DA-5772-F977D25DE1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38306" y="-1604936"/>
            <a:ext cx="1176494" cy="117649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7ED1BDD-5721-48EC-9850-D309519AB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9630" y="-4843826"/>
            <a:ext cx="6153845" cy="4415384"/>
          </a:xfrm>
          <a:prstGeom prst="roundRect">
            <a:avLst>
              <a:gd name="adj" fmla="val 6267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E3D60-4C46-455A-9E21-B3645F10D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7278" y="2142067"/>
            <a:ext cx="4099947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Anthropocentric behavior in games correlates with anthropocentric mindset in real life (</a:t>
            </a:r>
            <a:r>
              <a:rPr lang="en-US" dirty="0" err="1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Vuong</a:t>
            </a:r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 et al, 2022), (Rogers, 2018)</a:t>
            </a:r>
          </a:p>
          <a:p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No such </a:t>
            </a:r>
            <a:r>
              <a:rPr lang="en-US" b="1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breadth-wise </a:t>
            </a:r>
            <a:r>
              <a:rPr lang="en-US" dirty="0"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  <a:sym typeface="Wingdings" panose="05000000000000000000" pitchFamily="2" charset="2"/>
              </a:rPr>
              <a:t>analysis exists</a:t>
            </a:r>
            <a:endParaRPr lang="en-US" dirty="0"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6B9A65-AAE4-4471-9C5B-01DBFCBC7F4A}"/>
              </a:ext>
            </a:extLst>
          </p:cNvPr>
          <p:cNvSpPr txBox="1">
            <a:spLocks/>
          </p:cNvSpPr>
          <p:nvPr/>
        </p:nvSpPr>
        <p:spPr>
          <a:xfrm>
            <a:off x="6717277" y="2218267"/>
            <a:ext cx="4099947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" panose="020B0604020202020204" pitchFamily="34" charset="0"/>
              <a:ea typeface="GungsuhChe" panose="020B0503020000020004" pitchFamily="49" charset="-127"/>
              <a:cs typeface="Biome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E3EE923-34E9-4356-A6C4-06F807BA1989}"/>
              </a:ext>
            </a:extLst>
          </p:cNvPr>
          <p:cNvSpPr txBox="1">
            <a:spLocks/>
          </p:cNvSpPr>
          <p:nvPr/>
        </p:nvSpPr>
        <p:spPr>
          <a:xfrm>
            <a:off x="6717276" y="1674678"/>
            <a:ext cx="4099947" cy="119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aytona" panose="020B0604020202020204" pitchFamily="34" charset="0"/>
                <a:ea typeface="GungsuhChe" panose="020B0503020000020004" pitchFamily="49" charset="-127"/>
                <a:cs typeface="Biome" panose="020B0502040204020203" pitchFamily="34" charset="0"/>
              </a:rPr>
              <a:t>Video games are huge, and only growing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1A9CAB-246B-44BD-85F3-714A68E851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450" y="1945121"/>
            <a:ext cx="4582094" cy="2021512"/>
          </a:xfrm>
          <a:prstGeom prst="rect">
            <a:avLst/>
          </a:prstGeom>
        </p:spPr>
      </p:pic>
      <p:pic>
        <p:nvPicPr>
          <p:cNvPr id="34818" name="Picture 2">
            <a:extLst>
              <a:ext uri="{FF2B5EF4-FFF2-40B4-BE49-F238E27FC236}">
                <a16:creationId xmlns:a16="http://schemas.microsoft.com/office/drawing/2014/main" id="{F727D1BF-E443-4BDB-B360-5ADEB15F2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450" y="4459605"/>
            <a:ext cx="4582094" cy="1881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3D9A8A-C2C9-408D-8828-66A145FCE3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450" y="517325"/>
            <a:ext cx="4582095" cy="105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522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497810" y="2861539"/>
            <a:ext cx="4561553" cy="3967220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Title 3">
            <a:extLst>
              <a:ext uri="{FF2B5EF4-FFF2-40B4-BE49-F238E27FC236}">
                <a16:creationId xmlns:a16="http://schemas.microsoft.com/office/drawing/2014/main" id="{77DE0A5F-3D23-4F0B-B9F1-88C805EC2D9E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32277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Q: </a:t>
            </a:r>
            <a:r>
              <a:rPr lang="en-US" u="sng" dirty="0">
                <a:solidFill>
                  <a:schemeClr val="accent4">
                    <a:lumMod val="50000"/>
                  </a:schemeClr>
                </a:solidFill>
              </a:rPr>
              <a:t>Are Japanese Games more Ecocentric than Western Games?</a:t>
            </a:r>
          </a:p>
        </p:txBody>
      </p:sp>
      <p:sp>
        <p:nvSpPr>
          <p:cNvPr id="65" name="Title 3">
            <a:extLst>
              <a:ext uri="{FF2B5EF4-FFF2-40B4-BE49-F238E27FC236}">
                <a16:creationId xmlns:a16="http://schemas.microsoft.com/office/drawing/2014/main" id="{AEBDC5DE-A619-4B5D-9C1B-D8DF9287DED7}"/>
              </a:ext>
            </a:extLst>
          </p:cNvPr>
          <p:cNvSpPr txBox="1">
            <a:spLocks/>
          </p:cNvSpPr>
          <p:nvPr/>
        </p:nvSpPr>
        <p:spPr>
          <a:xfrm>
            <a:off x="-4203200" y="6223502"/>
            <a:ext cx="39298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Our Case Study</a:t>
            </a:r>
          </a:p>
        </p:txBody>
      </p:sp>
      <p:sp>
        <p:nvSpPr>
          <p:cNvPr id="66" name="Content Placeholder 5">
            <a:extLst>
              <a:ext uri="{FF2B5EF4-FFF2-40B4-BE49-F238E27FC236}">
                <a16:creationId xmlns:a16="http://schemas.microsoft.com/office/drawing/2014/main" id="{268AA266-9CA1-4EED-BAD7-EA2B265BD04C}"/>
              </a:ext>
            </a:extLst>
          </p:cNvPr>
          <p:cNvSpPr txBox="1">
            <a:spLocks/>
          </p:cNvSpPr>
          <p:nvPr/>
        </p:nvSpPr>
        <p:spPr>
          <a:xfrm>
            <a:off x="-7392970" y="8363452"/>
            <a:ext cx="5157787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(Mostly) Anthropocentric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Developed in Poland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Western Capitalism</a:t>
            </a:r>
          </a:p>
        </p:txBody>
      </p:sp>
      <p:sp>
        <p:nvSpPr>
          <p:cNvPr id="67" name="Content Placeholder 7">
            <a:extLst>
              <a:ext uri="{FF2B5EF4-FFF2-40B4-BE49-F238E27FC236}">
                <a16:creationId xmlns:a16="http://schemas.microsoft.com/office/drawing/2014/main" id="{0CD0F81A-314B-47C2-B1C7-805A005FFA2C}"/>
              </a:ext>
            </a:extLst>
          </p:cNvPr>
          <p:cNvSpPr txBox="1">
            <a:spLocks/>
          </p:cNvSpPr>
          <p:nvPr/>
        </p:nvSpPr>
        <p:spPr>
          <a:xfrm>
            <a:off x="-2060558" y="8363452"/>
            <a:ext cx="5183188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(Mostly) Ecocentric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Developed in Japan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Japanese Shintoism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5C78BC3-19D2-463D-B724-FB3060548BF8}"/>
              </a:ext>
            </a:extLst>
          </p:cNvPr>
          <p:cNvGrpSpPr/>
          <p:nvPr/>
        </p:nvGrpSpPr>
        <p:grpSpPr>
          <a:xfrm>
            <a:off x="-4296546" y="11103366"/>
            <a:ext cx="4471976" cy="1424258"/>
            <a:chOff x="3838412" y="4047272"/>
            <a:chExt cx="4591508" cy="1635967"/>
          </a:xfrm>
        </p:grpSpPr>
        <p:pic>
          <p:nvPicPr>
            <p:cNvPr id="69" name="Picture 2" descr="Eco-Capitalism - Polcompball Wiki">
              <a:extLst>
                <a:ext uri="{FF2B5EF4-FFF2-40B4-BE49-F238E27FC236}">
                  <a16:creationId xmlns:a16="http://schemas.microsoft.com/office/drawing/2014/main" id="{53EB645D-0C61-4FAD-A8DF-F9EFE7C094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38412" y="4104328"/>
              <a:ext cx="1446271" cy="14462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0" name="Picture 69" descr="State Shinto - Polcompball Wiki">
              <a:extLst>
                <a:ext uri="{FF2B5EF4-FFF2-40B4-BE49-F238E27FC236}">
                  <a16:creationId xmlns:a16="http://schemas.microsoft.com/office/drawing/2014/main" id="{63C6C09A-E3B3-409B-9BC0-E46A471DF8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07319" y="4047272"/>
              <a:ext cx="1522601" cy="15226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CD4C867-7926-4FF4-904F-546212B46734}"/>
                </a:ext>
              </a:extLst>
            </p:cNvPr>
            <p:cNvSpPr txBox="1"/>
            <p:nvPr/>
          </p:nvSpPr>
          <p:spPr>
            <a:xfrm>
              <a:off x="5759144" y="4870129"/>
              <a:ext cx="795686" cy="813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accent4">
                      <a:lumMod val="50000"/>
                    </a:schemeClr>
                  </a:solidFill>
                </a:rPr>
                <a:t>vs</a:t>
              </a:r>
            </a:p>
          </p:txBody>
        </p:sp>
      </p:grpSp>
      <p:pic>
        <p:nvPicPr>
          <p:cNvPr id="72" name="Picture 8" descr="The Witcher 3: Wild Hunt for Nintendo Switch - Nintendo Official Site">
            <a:extLst>
              <a:ext uri="{FF2B5EF4-FFF2-40B4-BE49-F238E27FC236}">
                <a16:creationId xmlns:a16="http://schemas.microsoft.com/office/drawing/2014/main" id="{D3420A26-49F6-487B-975A-38F1FA6C5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557814" y="7356925"/>
            <a:ext cx="3431911" cy="193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4" descr="Breath of the Wild breathed new life into Zelda | Why I Love |  GamesIndustry.biz">
            <a:extLst>
              <a:ext uri="{FF2B5EF4-FFF2-40B4-BE49-F238E27FC236}">
                <a16:creationId xmlns:a16="http://schemas.microsoft.com/office/drawing/2014/main" id="{F71FE1CD-8CB6-4020-882C-298922FC11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4920" y="7356925"/>
            <a:ext cx="3431911" cy="1930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Speech Bubble: Oval 73">
            <a:extLst>
              <a:ext uri="{FF2B5EF4-FFF2-40B4-BE49-F238E27FC236}">
                <a16:creationId xmlns:a16="http://schemas.microsoft.com/office/drawing/2014/main" id="{B61A1378-EAF9-425F-90AB-5FA339FDC78B}"/>
              </a:ext>
            </a:extLst>
          </p:cNvPr>
          <p:cNvSpPr/>
          <p:nvPr/>
        </p:nvSpPr>
        <p:spPr>
          <a:xfrm>
            <a:off x="-8040626" y="10866605"/>
            <a:ext cx="3431911" cy="1661020"/>
          </a:xfrm>
          <a:prstGeom prst="wedgeEllipseCallout">
            <a:avLst>
              <a:gd name="adj1" fmla="val 68216"/>
              <a:gd name="adj2" fmla="val -212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Nature is a commodity! The free market will solve everything!</a:t>
            </a:r>
          </a:p>
        </p:txBody>
      </p:sp>
      <p:sp>
        <p:nvSpPr>
          <p:cNvPr id="75" name="Speech Bubble: Oval 74">
            <a:extLst>
              <a:ext uri="{FF2B5EF4-FFF2-40B4-BE49-F238E27FC236}">
                <a16:creationId xmlns:a16="http://schemas.microsoft.com/office/drawing/2014/main" id="{9EE4E00A-659D-4D52-9725-2C151D493CBD}"/>
              </a:ext>
            </a:extLst>
          </p:cNvPr>
          <p:cNvSpPr/>
          <p:nvPr/>
        </p:nvSpPr>
        <p:spPr>
          <a:xfrm>
            <a:off x="190099" y="10976089"/>
            <a:ext cx="3305262" cy="1613010"/>
          </a:xfrm>
          <a:prstGeom prst="wedgeEllipseCallout">
            <a:avLst>
              <a:gd name="adj1" fmla="val -52813"/>
              <a:gd name="adj2" fmla="val 238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Build more forest shrines! Give offerings to nature spirits!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AB59DB-6F4C-4020-8D45-6493117D1E48}"/>
              </a:ext>
            </a:extLst>
          </p:cNvPr>
          <p:cNvSpPr txBox="1"/>
          <p:nvPr/>
        </p:nvSpPr>
        <p:spPr>
          <a:xfrm>
            <a:off x="5059363" y="3341568"/>
            <a:ext cx="54157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>
                <a:solidFill>
                  <a:srgbClr val="836810"/>
                </a:solidFill>
              </a:rPr>
              <a:t>Key idea: </a:t>
            </a:r>
            <a:r>
              <a:rPr lang="en-US" sz="2000" dirty="0">
                <a:solidFill>
                  <a:srgbClr val="836810"/>
                </a:solidFill>
              </a:rPr>
              <a:t>Analyze whether </a:t>
            </a:r>
            <a:r>
              <a:rPr lang="en-US" sz="2000" b="1" dirty="0">
                <a:solidFill>
                  <a:srgbClr val="836810"/>
                </a:solidFill>
              </a:rPr>
              <a:t>components</a:t>
            </a:r>
            <a:r>
              <a:rPr lang="en-US" sz="2000" dirty="0">
                <a:solidFill>
                  <a:srgbClr val="836810"/>
                </a:solidFill>
              </a:rPr>
              <a:t> of the game are </a:t>
            </a:r>
            <a:r>
              <a:rPr lang="en-US" sz="2000" dirty="0" err="1">
                <a:solidFill>
                  <a:srgbClr val="836810"/>
                </a:solidFill>
              </a:rPr>
              <a:t>ecocentric</a:t>
            </a:r>
            <a:r>
              <a:rPr lang="en-US" sz="2000" dirty="0">
                <a:solidFill>
                  <a:srgbClr val="836810"/>
                </a:solidFill>
              </a:rPr>
              <a:t> or anthropocentric</a:t>
            </a:r>
          </a:p>
        </p:txBody>
      </p:sp>
    </p:spTree>
    <p:extLst>
      <p:ext uri="{BB962C8B-B14F-4D97-AF65-F5344CB8AC3E}">
        <p14:creationId xmlns:p14="http://schemas.microsoft.com/office/powerpoint/2010/main" val="2682050269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-333254" y="-2349775"/>
            <a:ext cx="15797267" cy="13739012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Title 3">
            <a:extLst>
              <a:ext uri="{FF2B5EF4-FFF2-40B4-BE49-F238E27FC236}">
                <a16:creationId xmlns:a16="http://schemas.microsoft.com/office/drawing/2014/main" id="{77DE0A5F-3D23-4F0B-B9F1-88C805EC2D9E}"/>
              </a:ext>
            </a:extLst>
          </p:cNvPr>
          <p:cNvSpPr txBox="1">
            <a:spLocks/>
          </p:cNvSpPr>
          <p:nvPr/>
        </p:nvSpPr>
        <p:spPr>
          <a:xfrm>
            <a:off x="9284677" y="-2629021"/>
            <a:ext cx="9132277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Q: </a:t>
            </a:r>
            <a:r>
              <a:rPr lang="en-US" u="sng" dirty="0">
                <a:solidFill>
                  <a:schemeClr val="accent4">
                    <a:lumMod val="50000"/>
                  </a:schemeClr>
                </a:solidFill>
              </a:rPr>
              <a:t>Are Japanese Games more Ecocentric than Western Games?</a:t>
            </a:r>
          </a:p>
        </p:txBody>
      </p:sp>
      <p:sp>
        <p:nvSpPr>
          <p:cNvPr id="65" name="Title 3">
            <a:extLst>
              <a:ext uri="{FF2B5EF4-FFF2-40B4-BE49-F238E27FC236}">
                <a16:creationId xmlns:a16="http://schemas.microsoft.com/office/drawing/2014/main" id="{AEBDC5DE-A619-4B5D-9C1B-D8DF9287DED7}"/>
              </a:ext>
            </a:extLst>
          </p:cNvPr>
          <p:cNvSpPr txBox="1">
            <a:spLocks/>
          </p:cNvSpPr>
          <p:nvPr/>
        </p:nvSpPr>
        <p:spPr>
          <a:xfrm>
            <a:off x="4246399" y="102352"/>
            <a:ext cx="39298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Our Case Study</a:t>
            </a:r>
          </a:p>
        </p:txBody>
      </p:sp>
      <p:sp>
        <p:nvSpPr>
          <p:cNvPr id="66" name="Content Placeholder 5">
            <a:extLst>
              <a:ext uri="{FF2B5EF4-FFF2-40B4-BE49-F238E27FC236}">
                <a16:creationId xmlns:a16="http://schemas.microsoft.com/office/drawing/2014/main" id="{268AA266-9CA1-4EED-BAD7-EA2B265BD04C}"/>
              </a:ext>
            </a:extLst>
          </p:cNvPr>
          <p:cNvSpPr txBox="1">
            <a:spLocks/>
          </p:cNvSpPr>
          <p:nvPr/>
        </p:nvSpPr>
        <p:spPr>
          <a:xfrm>
            <a:off x="1056629" y="2242302"/>
            <a:ext cx="5157787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(Mostly) Anthropocentric</a:t>
            </a:r>
          </a:p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Developed in Poland</a:t>
            </a:r>
          </a:p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Western Capitalism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7" name="Content Placeholder 7">
            <a:extLst>
              <a:ext uri="{FF2B5EF4-FFF2-40B4-BE49-F238E27FC236}">
                <a16:creationId xmlns:a16="http://schemas.microsoft.com/office/drawing/2014/main" id="{0CD0F81A-314B-47C2-B1C7-805A005FFA2C}"/>
              </a:ext>
            </a:extLst>
          </p:cNvPr>
          <p:cNvSpPr txBox="1">
            <a:spLocks/>
          </p:cNvSpPr>
          <p:nvPr/>
        </p:nvSpPr>
        <p:spPr>
          <a:xfrm>
            <a:off x="6389041" y="2242302"/>
            <a:ext cx="5183188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(Mostly) Ecocentric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Developed in Japan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Japanese Shintoism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5C78BC3-19D2-463D-B724-FB3060548BF8}"/>
              </a:ext>
            </a:extLst>
          </p:cNvPr>
          <p:cNvGrpSpPr/>
          <p:nvPr/>
        </p:nvGrpSpPr>
        <p:grpSpPr>
          <a:xfrm>
            <a:off x="4109731" y="4982217"/>
            <a:ext cx="4471976" cy="1424258"/>
            <a:chOff x="3838412" y="4047272"/>
            <a:chExt cx="4591508" cy="1635967"/>
          </a:xfrm>
        </p:grpSpPr>
        <p:pic>
          <p:nvPicPr>
            <p:cNvPr id="69" name="Picture 2" descr="Eco-Capitalism - Polcompball Wiki">
              <a:extLst>
                <a:ext uri="{FF2B5EF4-FFF2-40B4-BE49-F238E27FC236}">
                  <a16:creationId xmlns:a16="http://schemas.microsoft.com/office/drawing/2014/main" id="{53EB645D-0C61-4FAD-A8DF-F9EFE7C094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5778" b="96000" l="9778" r="89778">
                          <a14:foregroundMark x1="40444" y1="55111" x2="40444" y2="55111"/>
                          <a14:foregroundMark x1="65778" y1="54222" x2="65778" y2="54222"/>
                          <a14:foregroundMark x1="59111" y1="93778" x2="59111" y2="93778"/>
                          <a14:foregroundMark x1="60000" y1="11111" x2="60000" y2="11111"/>
                          <a14:foregroundMark x1="88444" y1="71111" x2="88444" y2="71111"/>
                          <a14:foregroundMark x1="43111" y1="60444" x2="43111" y2="60444"/>
                          <a14:foregroundMark x1="43111" y1="58222" x2="43111" y2="58222"/>
                          <a14:foregroundMark x1="68000" y1="56444" x2="68000" y2="56444"/>
                          <a14:foregroundMark x1="28889" y1="91111" x2="28889" y2="91111"/>
                          <a14:foregroundMark x1="38222" y1="95111" x2="38222" y2="95111"/>
                          <a14:foregroundMark x1="20000" y1="83556" x2="20000" y2="83556"/>
                          <a14:foregroundMark x1="31556" y1="92889" x2="31556" y2="92889"/>
                          <a14:foregroundMark x1="53778" y1="96444" x2="53778" y2="96444"/>
                          <a14:foregroundMark x1="49778" y1="10222" x2="49778" y2="10222"/>
                          <a14:foregroundMark x1="52889" y1="5778" x2="52889" y2="5778"/>
                          <a14:foregroundMark x1="87556" y1="66222" x2="87556" y2="66222"/>
                          <a14:foregroundMark x1="85778" y1="55111" x2="85778" y2="55111"/>
                          <a14:foregroundMark x1="16000" y1="65778" x2="16000" y2="65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38412" y="4104328"/>
              <a:ext cx="1446271" cy="14462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0" name="Picture 69" descr="State Shinto - Polcompball Wiki">
              <a:extLst>
                <a:ext uri="{FF2B5EF4-FFF2-40B4-BE49-F238E27FC236}">
                  <a16:creationId xmlns:a16="http://schemas.microsoft.com/office/drawing/2014/main" id="{63C6C09A-E3B3-409B-9BC0-E46A471DF8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07319" y="4047272"/>
              <a:ext cx="1522601" cy="15226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CD4C867-7926-4FF4-904F-546212B46734}"/>
                </a:ext>
              </a:extLst>
            </p:cNvPr>
            <p:cNvSpPr txBox="1"/>
            <p:nvPr/>
          </p:nvSpPr>
          <p:spPr>
            <a:xfrm>
              <a:off x="5759144" y="4870129"/>
              <a:ext cx="795686" cy="813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accent4">
                      <a:lumMod val="50000"/>
                    </a:schemeClr>
                  </a:solidFill>
                </a:rPr>
                <a:t>vs</a:t>
              </a:r>
            </a:p>
          </p:txBody>
        </p:sp>
      </p:grpSp>
      <p:pic>
        <p:nvPicPr>
          <p:cNvPr id="72" name="Picture 8" descr="The Witcher 3: Wild Hunt for Nintendo Switch - Nintendo Official Site">
            <a:extLst>
              <a:ext uri="{FF2B5EF4-FFF2-40B4-BE49-F238E27FC236}">
                <a16:creationId xmlns:a16="http://schemas.microsoft.com/office/drawing/2014/main" id="{D3420A26-49F6-487B-975A-38F1FA6C5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1785" y="1235775"/>
            <a:ext cx="3431911" cy="193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4" descr="Breath of the Wild breathed new life into Zelda | Why I Love |  GamesIndustry.biz">
            <a:extLst>
              <a:ext uri="{FF2B5EF4-FFF2-40B4-BE49-F238E27FC236}">
                <a16:creationId xmlns:a16="http://schemas.microsoft.com/office/drawing/2014/main" id="{F71FE1CD-8CB6-4020-882C-298922FC11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679" y="1235775"/>
            <a:ext cx="3431911" cy="1930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Speech Bubble: Oval 73">
            <a:extLst>
              <a:ext uri="{FF2B5EF4-FFF2-40B4-BE49-F238E27FC236}">
                <a16:creationId xmlns:a16="http://schemas.microsoft.com/office/drawing/2014/main" id="{B61A1378-EAF9-425F-90AB-5FA339FDC78B}"/>
              </a:ext>
            </a:extLst>
          </p:cNvPr>
          <p:cNvSpPr/>
          <p:nvPr/>
        </p:nvSpPr>
        <p:spPr>
          <a:xfrm>
            <a:off x="882004" y="4745455"/>
            <a:ext cx="2958880" cy="1661020"/>
          </a:xfrm>
          <a:prstGeom prst="wedgeEllipseCallout">
            <a:avLst>
              <a:gd name="adj1" fmla="val 68216"/>
              <a:gd name="adj2" fmla="val -212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Nature is a commodity! The free market will solve everything! (</a:t>
            </a:r>
          </a:p>
        </p:txBody>
      </p:sp>
      <p:sp>
        <p:nvSpPr>
          <p:cNvPr id="75" name="Speech Bubble: Oval 74">
            <a:extLst>
              <a:ext uri="{FF2B5EF4-FFF2-40B4-BE49-F238E27FC236}">
                <a16:creationId xmlns:a16="http://schemas.microsoft.com/office/drawing/2014/main" id="{9EE4E00A-659D-4D52-9725-2C151D493CBD}"/>
              </a:ext>
            </a:extLst>
          </p:cNvPr>
          <p:cNvSpPr/>
          <p:nvPr/>
        </p:nvSpPr>
        <p:spPr>
          <a:xfrm>
            <a:off x="8639698" y="4854939"/>
            <a:ext cx="2670298" cy="1613010"/>
          </a:xfrm>
          <a:prstGeom prst="wedgeEllipseCallout">
            <a:avLst>
              <a:gd name="adj1" fmla="val -52813"/>
              <a:gd name="adj2" fmla="val 238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Build more forest shrines! Give offerings to nature spirits!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C416B32A-6710-4C40-B7BD-7B1F69A44327}"/>
              </a:ext>
            </a:extLst>
          </p:cNvPr>
          <p:cNvSpPr txBox="1">
            <a:spLocks/>
          </p:cNvSpPr>
          <p:nvPr/>
        </p:nvSpPr>
        <p:spPr>
          <a:xfrm>
            <a:off x="910722" y="757983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On-Screen Space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76" name="Picture 2">
            <a:extLst>
              <a:ext uri="{FF2B5EF4-FFF2-40B4-BE49-F238E27FC236}">
                <a16:creationId xmlns:a16="http://schemas.microsoft.com/office/drawing/2014/main" id="{DDD82D54-EF3D-4C43-9327-C043B2D0342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854" y="9670409"/>
            <a:ext cx="4244704" cy="238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2">
            <a:extLst>
              <a:ext uri="{FF2B5EF4-FFF2-40B4-BE49-F238E27FC236}">
                <a16:creationId xmlns:a16="http://schemas.microsoft.com/office/drawing/2014/main" id="{D22FDE9B-8277-46B2-8586-3C44035F5C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6531488" y="9670409"/>
            <a:ext cx="4244706" cy="23876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EABF5D55-31AE-4B67-9B9A-037FB30829EB}"/>
              </a:ext>
            </a:extLst>
          </p:cNvPr>
          <p:cNvSpPr txBox="1"/>
          <p:nvPr/>
        </p:nvSpPr>
        <p:spPr>
          <a:xfrm>
            <a:off x="2087867" y="9178519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A34274F-3BA0-47FD-9D0C-1355441E431E}"/>
              </a:ext>
            </a:extLst>
          </p:cNvPr>
          <p:cNvSpPr txBox="1"/>
          <p:nvPr/>
        </p:nvSpPr>
        <p:spPr>
          <a:xfrm>
            <a:off x="7058504" y="9178519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2B34F9F-6694-488F-B8B4-3F0A02A7994A}"/>
              </a:ext>
            </a:extLst>
          </p:cNvPr>
          <p:cNvSpPr txBox="1"/>
          <p:nvPr/>
        </p:nvSpPr>
        <p:spPr>
          <a:xfrm>
            <a:off x="2087867" y="12063286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Ganker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DB38737-86DB-4AE8-BB0D-7CF118444B13}"/>
              </a:ext>
            </a:extLst>
          </p:cNvPr>
          <p:cNvSpPr txBox="1"/>
          <p:nvPr/>
        </p:nvSpPr>
        <p:spPr>
          <a:xfrm>
            <a:off x="7058504" y="12058056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CA132-10A9-4510-A0EE-0CF50A8FF968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2586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66" grpId="0"/>
      <p:bldP spid="67" grpId="0"/>
      <p:bldP spid="74" grpId="0" animBg="1"/>
      <p:bldP spid="7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red-curtain | Fred Seibert | Flickr">
            <a:extLst>
              <a:ext uri="{FF2B5EF4-FFF2-40B4-BE49-F238E27FC236}">
                <a16:creationId xmlns:a16="http://schemas.microsoft.com/office/drawing/2014/main" id="{0231F662-989E-4802-B65B-A2612C1C2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4735" y="0"/>
            <a:ext cx="12381470" cy="7017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D74ACC-C6B0-4AFC-A7FD-164278708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1192" y="224448"/>
            <a:ext cx="42496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Guess the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5022-5E30-4507-9765-493850EAC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Single-Player, Role-Playing Game</a:t>
            </a:r>
          </a:p>
          <a:p>
            <a:r>
              <a:rPr lang="en-US" dirty="0">
                <a:solidFill>
                  <a:schemeClr val="bg1"/>
                </a:solidFill>
              </a:rPr>
              <a:t>You play as a former knight in a medieval kingdom battling supernatural monsters</a:t>
            </a:r>
          </a:p>
          <a:p>
            <a:r>
              <a:rPr lang="en-US" dirty="0">
                <a:solidFill>
                  <a:schemeClr val="bg1"/>
                </a:solidFill>
              </a:rPr>
              <a:t>Tasked by the king to rescue his daughter with magical powers who has been kidnapped by a dark, ancient foe you once knew</a:t>
            </a:r>
          </a:p>
          <a:p>
            <a:r>
              <a:rPr lang="en-US" dirty="0">
                <a:solidFill>
                  <a:schemeClr val="bg1"/>
                </a:solidFill>
              </a:rPr>
              <a:t>Exploring and traversing nature is a central component of gameplay</a:t>
            </a:r>
          </a:p>
          <a:p>
            <a:r>
              <a:rPr lang="en-US" dirty="0">
                <a:solidFill>
                  <a:schemeClr val="bg1"/>
                </a:solidFill>
              </a:rPr>
              <a:t>Contains “</a:t>
            </a:r>
            <a:r>
              <a:rPr lang="en-US" i="1" dirty="0">
                <a:solidFill>
                  <a:schemeClr val="bg1"/>
                </a:solidFill>
              </a:rPr>
              <a:t>wild</a:t>
            </a:r>
            <a:r>
              <a:rPr lang="en-US" dirty="0">
                <a:solidFill>
                  <a:schemeClr val="bg1"/>
                </a:solidFill>
              </a:rPr>
              <a:t>” in the title</a:t>
            </a:r>
          </a:p>
          <a:p>
            <a:r>
              <a:rPr lang="en-US" dirty="0">
                <a:solidFill>
                  <a:schemeClr val="bg1"/>
                </a:solidFill>
              </a:rPr>
              <a:t>Won the Game Awards’ Game of the Year</a:t>
            </a:r>
          </a:p>
        </p:txBody>
      </p:sp>
    </p:spTree>
    <p:extLst>
      <p:ext uri="{BB962C8B-B14F-4D97-AF65-F5344CB8AC3E}">
        <p14:creationId xmlns:p14="http://schemas.microsoft.com/office/powerpoint/2010/main" val="2486600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-317644" y="-2288174"/>
            <a:ext cx="15797267" cy="13739012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3AADC051-A2BE-45B7-848D-9E0E7CA86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673" y="-6766596"/>
            <a:ext cx="10515600" cy="1325563"/>
          </a:xfrm>
        </p:spPr>
        <p:txBody>
          <a:bodyPr/>
          <a:lstStyle/>
          <a:p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5" name="Title 3">
            <a:extLst>
              <a:ext uri="{FF2B5EF4-FFF2-40B4-BE49-F238E27FC236}">
                <a16:creationId xmlns:a16="http://schemas.microsoft.com/office/drawing/2014/main" id="{AEBDC5DE-A619-4B5D-9C1B-D8DF9287DED7}"/>
              </a:ext>
            </a:extLst>
          </p:cNvPr>
          <p:cNvSpPr txBox="1">
            <a:spLocks/>
          </p:cNvSpPr>
          <p:nvPr/>
        </p:nvSpPr>
        <p:spPr>
          <a:xfrm>
            <a:off x="4064872" y="-7029369"/>
            <a:ext cx="39298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Our Case Study</a:t>
            </a:r>
          </a:p>
        </p:txBody>
      </p:sp>
      <p:sp>
        <p:nvSpPr>
          <p:cNvPr id="66" name="Content Placeholder 5">
            <a:extLst>
              <a:ext uri="{FF2B5EF4-FFF2-40B4-BE49-F238E27FC236}">
                <a16:creationId xmlns:a16="http://schemas.microsoft.com/office/drawing/2014/main" id="{268AA266-9CA1-4EED-BAD7-EA2B265BD04C}"/>
              </a:ext>
            </a:extLst>
          </p:cNvPr>
          <p:cNvSpPr txBox="1">
            <a:spLocks/>
          </p:cNvSpPr>
          <p:nvPr/>
        </p:nvSpPr>
        <p:spPr>
          <a:xfrm>
            <a:off x="875102" y="-4889419"/>
            <a:ext cx="5157787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(Mostly) Anthropocentric</a:t>
            </a:r>
          </a:p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Developed in Poland</a:t>
            </a:r>
          </a:p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Western Capitalism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7" name="Content Placeholder 7">
            <a:extLst>
              <a:ext uri="{FF2B5EF4-FFF2-40B4-BE49-F238E27FC236}">
                <a16:creationId xmlns:a16="http://schemas.microsoft.com/office/drawing/2014/main" id="{0CD0F81A-314B-47C2-B1C7-805A005FFA2C}"/>
              </a:ext>
            </a:extLst>
          </p:cNvPr>
          <p:cNvSpPr txBox="1">
            <a:spLocks/>
          </p:cNvSpPr>
          <p:nvPr/>
        </p:nvSpPr>
        <p:spPr>
          <a:xfrm>
            <a:off x="6207514" y="-4889419"/>
            <a:ext cx="5183188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(Mostly) Ecocentric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Developed in Japan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Japanese Shintoism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5C78BC3-19D2-463D-B724-FB3060548BF8}"/>
              </a:ext>
            </a:extLst>
          </p:cNvPr>
          <p:cNvGrpSpPr/>
          <p:nvPr/>
        </p:nvGrpSpPr>
        <p:grpSpPr>
          <a:xfrm>
            <a:off x="3928204" y="-2149504"/>
            <a:ext cx="4471976" cy="1424258"/>
            <a:chOff x="3838412" y="4047272"/>
            <a:chExt cx="4591508" cy="1635967"/>
          </a:xfrm>
        </p:grpSpPr>
        <p:pic>
          <p:nvPicPr>
            <p:cNvPr id="69" name="Picture 2" descr="Eco-Capitalism - Polcompball Wiki">
              <a:extLst>
                <a:ext uri="{FF2B5EF4-FFF2-40B4-BE49-F238E27FC236}">
                  <a16:creationId xmlns:a16="http://schemas.microsoft.com/office/drawing/2014/main" id="{53EB645D-0C61-4FAD-A8DF-F9EFE7C094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38412" y="4104328"/>
              <a:ext cx="1446271" cy="14462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0" name="Picture 69" descr="State Shinto - Polcompball Wiki">
              <a:extLst>
                <a:ext uri="{FF2B5EF4-FFF2-40B4-BE49-F238E27FC236}">
                  <a16:creationId xmlns:a16="http://schemas.microsoft.com/office/drawing/2014/main" id="{63C6C09A-E3B3-409B-9BC0-E46A471DF8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07319" y="4047272"/>
              <a:ext cx="1522601" cy="15226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CD4C867-7926-4FF4-904F-546212B46734}"/>
                </a:ext>
              </a:extLst>
            </p:cNvPr>
            <p:cNvSpPr txBox="1"/>
            <p:nvPr/>
          </p:nvSpPr>
          <p:spPr>
            <a:xfrm>
              <a:off x="5759144" y="4870129"/>
              <a:ext cx="795686" cy="813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accent4">
                      <a:lumMod val="50000"/>
                    </a:schemeClr>
                  </a:solidFill>
                </a:rPr>
                <a:t>vs</a:t>
              </a:r>
            </a:p>
          </p:txBody>
        </p:sp>
      </p:grpSp>
      <p:pic>
        <p:nvPicPr>
          <p:cNvPr id="72" name="Picture 8" descr="The Witcher 3: Wild Hunt for Nintendo Switch - Nintendo Official Site">
            <a:extLst>
              <a:ext uri="{FF2B5EF4-FFF2-40B4-BE49-F238E27FC236}">
                <a16:creationId xmlns:a16="http://schemas.microsoft.com/office/drawing/2014/main" id="{D3420A26-49F6-487B-975A-38F1FA6C5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258" y="-5895946"/>
            <a:ext cx="3431911" cy="193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4" descr="Breath of the Wild breathed new life into Zelda | Why I Love |  GamesIndustry.biz">
            <a:extLst>
              <a:ext uri="{FF2B5EF4-FFF2-40B4-BE49-F238E27FC236}">
                <a16:creationId xmlns:a16="http://schemas.microsoft.com/office/drawing/2014/main" id="{F71FE1CD-8CB6-4020-882C-298922FC11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152" y="-5895946"/>
            <a:ext cx="3431911" cy="1930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Speech Bubble: Oval 73">
            <a:extLst>
              <a:ext uri="{FF2B5EF4-FFF2-40B4-BE49-F238E27FC236}">
                <a16:creationId xmlns:a16="http://schemas.microsoft.com/office/drawing/2014/main" id="{B61A1378-EAF9-425F-90AB-5FA339FDC78B}"/>
              </a:ext>
            </a:extLst>
          </p:cNvPr>
          <p:cNvSpPr/>
          <p:nvPr/>
        </p:nvSpPr>
        <p:spPr>
          <a:xfrm>
            <a:off x="700477" y="-2386266"/>
            <a:ext cx="2958880" cy="1661020"/>
          </a:xfrm>
          <a:prstGeom prst="wedgeEllipseCallout">
            <a:avLst>
              <a:gd name="adj1" fmla="val 68216"/>
              <a:gd name="adj2" fmla="val -212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Nature is a commodity! The free market will solve everything!</a:t>
            </a:r>
          </a:p>
        </p:txBody>
      </p:sp>
      <p:sp>
        <p:nvSpPr>
          <p:cNvPr id="75" name="Speech Bubble: Oval 74">
            <a:extLst>
              <a:ext uri="{FF2B5EF4-FFF2-40B4-BE49-F238E27FC236}">
                <a16:creationId xmlns:a16="http://schemas.microsoft.com/office/drawing/2014/main" id="{9EE4E00A-659D-4D52-9725-2C151D493CBD}"/>
              </a:ext>
            </a:extLst>
          </p:cNvPr>
          <p:cNvSpPr/>
          <p:nvPr/>
        </p:nvSpPr>
        <p:spPr>
          <a:xfrm>
            <a:off x="8458171" y="-2276782"/>
            <a:ext cx="2670298" cy="1613010"/>
          </a:xfrm>
          <a:prstGeom prst="wedgeEllipseCallout">
            <a:avLst>
              <a:gd name="adj1" fmla="val -52813"/>
              <a:gd name="adj2" fmla="val 238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Build more forest shrines! Give offerings to nature spirits!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3565200C-83C8-48FC-8FCC-39C459B5452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On-Screen Space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A8841563-B5E9-45E8-9D98-2E328CC4F98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8332" y="2455704"/>
            <a:ext cx="4244704" cy="238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>
            <a:extLst>
              <a:ext uri="{FF2B5EF4-FFF2-40B4-BE49-F238E27FC236}">
                <a16:creationId xmlns:a16="http://schemas.microsoft.com/office/drawing/2014/main" id="{84382B33-8367-44D6-A5CE-61079547E4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6458966" y="2455704"/>
            <a:ext cx="4244706" cy="23876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C65FB29-133A-4CBA-861E-7A06041F87E1}"/>
              </a:ext>
            </a:extLst>
          </p:cNvPr>
          <p:cNvSpPr txBox="1"/>
          <p:nvPr/>
        </p:nvSpPr>
        <p:spPr>
          <a:xfrm>
            <a:off x="6985982" y="1614661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E512F93-C814-498E-AA5D-8D8637AD268F}"/>
              </a:ext>
            </a:extLst>
          </p:cNvPr>
          <p:cNvSpPr txBox="1"/>
          <p:nvPr/>
        </p:nvSpPr>
        <p:spPr>
          <a:xfrm>
            <a:off x="2015345" y="484858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Ganker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7343483-481D-4B2A-9A32-284A65251254}"/>
              </a:ext>
            </a:extLst>
          </p:cNvPr>
          <p:cNvSpPr txBox="1"/>
          <p:nvPr/>
        </p:nvSpPr>
        <p:spPr>
          <a:xfrm>
            <a:off x="6985982" y="484335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741CC6E-2E66-46DD-8AC2-8D583B804112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6D0E299-9C26-4672-9307-4D94F9C365E7}"/>
              </a:ext>
            </a:extLst>
          </p:cNvPr>
          <p:cNvSpPr txBox="1"/>
          <p:nvPr/>
        </p:nvSpPr>
        <p:spPr>
          <a:xfrm>
            <a:off x="2015344" y="1628147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</p:spTree>
    <p:extLst>
      <p:ext uri="{BB962C8B-B14F-4D97-AF65-F5344CB8AC3E}">
        <p14:creationId xmlns:p14="http://schemas.microsoft.com/office/powerpoint/2010/main" val="3209614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-343432" y="-3203877"/>
            <a:ext cx="18866498" cy="16408347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8" name="Title 1">
            <a:extLst>
              <a:ext uri="{FF2B5EF4-FFF2-40B4-BE49-F238E27FC236}">
                <a16:creationId xmlns:a16="http://schemas.microsoft.com/office/drawing/2014/main" id="{3565200C-83C8-48FC-8FCC-39C459B5452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On-Screen Space</a:t>
            </a:r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A8841563-B5E9-45E8-9D98-2E328CC4F98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2489" y="2081495"/>
            <a:ext cx="6696609" cy="3766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>
            <a:extLst>
              <a:ext uri="{FF2B5EF4-FFF2-40B4-BE49-F238E27FC236}">
                <a16:creationId xmlns:a16="http://schemas.microsoft.com/office/drawing/2014/main" id="{84382B33-8367-44D6-A5CE-61079547E4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13549311" y="1173245"/>
            <a:ext cx="4244706" cy="23876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3E512F93-C814-498E-AA5D-8D8637AD268F}"/>
              </a:ext>
            </a:extLst>
          </p:cNvPr>
          <p:cNvSpPr txBox="1"/>
          <p:nvPr/>
        </p:nvSpPr>
        <p:spPr>
          <a:xfrm>
            <a:off x="4495458" y="5848343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Ganker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7343483-481D-4B2A-9A32-284A65251254}"/>
              </a:ext>
            </a:extLst>
          </p:cNvPr>
          <p:cNvSpPr txBox="1"/>
          <p:nvPr/>
        </p:nvSpPr>
        <p:spPr>
          <a:xfrm>
            <a:off x="14076327" y="3560892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362D09B-D77A-44EB-9A7F-25E9753F6B00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EE7003F-A1CB-4498-B49B-A7FD93546959}"/>
              </a:ext>
            </a:extLst>
          </p:cNvPr>
          <p:cNvSpPr txBox="1"/>
          <p:nvPr/>
        </p:nvSpPr>
        <p:spPr>
          <a:xfrm>
            <a:off x="4495458" y="1330271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C072503-B6DB-4CDA-9628-14EF3B87A91C}"/>
              </a:ext>
            </a:extLst>
          </p:cNvPr>
          <p:cNvSpPr txBox="1"/>
          <p:nvPr/>
        </p:nvSpPr>
        <p:spPr>
          <a:xfrm>
            <a:off x="14451604" y="308697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</p:spTree>
    <p:extLst>
      <p:ext uri="{BB962C8B-B14F-4D97-AF65-F5344CB8AC3E}">
        <p14:creationId xmlns:p14="http://schemas.microsoft.com/office/powerpoint/2010/main" val="3094930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-2573299" y="-3777139"/>
            <a:ext cx="19118562" cy="16627569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8" name="Title 1">
            <a:extLst>
              <a:ext uri="{FF2B5EF4-FFF2-40B4-BE49-F238E27FC236}">
                <a16:creationId xmlns:a16="http://schemas.microsoft.com/office/drawing/2014/main" id="{3565200C-83C8-48FC-8FCC-39C459B5452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On-Screen Space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A8841563-B5E9-45E8-9D98-2E328CC4F98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53415" y="1723750"/>
            <a:ext cx="4244704" cy="238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>
            <a:extLst>
              <a:ext uri="{FF2B5EF4-FFF2-40B4-BE49-F238E27FC236}">
                <a16:creationId xmlns:a16="http://schemas.microsoft.com/office/drawing/2014/main" id="{84382B33-8367-44D6-A5CE-61079547E4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3085174" y="2060888"/>
            <a:ext cx="6021650" cy="33871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C65FB29-133A-4CBA-861E-7A06041F87E1}"/>
              </a:ext>
            </a:extLst>
          </p:cNvPr>
          <p:cNvSpPr txBox="1"/>
          <p:nvPr/>
        </p:nvSpPr>
        <p:spPr>
          <a:xfrm>
            <a:off x="4500663" y="1229891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E512F93-C814-498E-AA5D-8D8637AD268F}"/>
              </a:ext>
            </a:extLst>
          </p:cNvPr>
          <p:cNvSpPr txBox="1"/>
          <p:nvPr/>
        </p:nvSpPr>
        <p:spPr>
          <a:xfrm>
            <a:off x="-4426402" y="4116627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Ganker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7343483-481D-4B2A-9A32-284A65251254}"/>
              </a:ext>
            </a:extLst>
          </p:cNvPr>
          <p:cNvSpPr txBox="1"/>
          <p:nvPr/>
        </p:nvSpPr>
        <p:spPr>
          <a:xfrm>
            <a:off x="4534875" y="5489609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B0D977B-55FE-4F2A-99A1-CF1A16474376}"/>
              </a:ext>
            </a:extLst>
          </p:cNvPr>
          <p:cNvSpPr txBox="1"/>
          <p:nvPr/>
        </p:nvSpPr>
        <p:spPr>
          <a:xfrm>
            <a:off x="-4511663" y="814392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</p:spTree>
    <p:extLst>
      <p:ext uri="{BB962C8B-B14F-4D97-AF65-F5344CB8AC3E}">
        <p14:creationId xmlns:p14="http://schemas.microsoft.com/office/powerpoint/2010/main" val="2941902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-317644" y="-2493447"/>
            <a:ext cx="15797267" cy="13739012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8" name="Title 1">
            <a:extLst>
              <a:ext uri="{FF2B5EF4-FFF2-40B4-BE49-F238E27FC236}">
                <a16:creationId xmlns:a16="http://schemas.microsoft.com/office/drawing/2014/main" id="{3565200C-83C8-48FC-8FCC-39C459B5452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On-Screen Space</a:t>
            </a:r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A8841563-B5E9-45E8-9D98-2E328CC4F98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8332" y="2455704"/>
            <a:ext cx="4244704" cy="238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>
            <a:extLst>
              <a:ext uri="{FF2B5EF4-FFF2-40B4-BE49-F238E27FC236}">
                <a16:creationId xmlns:a16="http://schemas.microsoft.com/office/drawing/2014/main" id="{84382B33-8367-44D6-A5CE-61079547E4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6458966" y="2455704"/>
            <a:ext cx="4244706" cy="23876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3085D70E-CF47-4A98-8C05-1306C86A4247}"/>
              </a:ext>
            </a:extLst>
          </p:cNvPr>
          <p:cNvSpPr txBox="1"/>
          <p:nvPr/>
        </p:nvSpPr>
        <p:spPr>
          <a:xfrm>
            <a:off x="2015344" y="1628147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C65FB29-133A-4CBA-861E-7A06041F87E1}"/>
              </a:ext>
            </a:extLst>
          </p:cNvPr>
          <p:cNvSpPr txBox="1"/>
          <p:nvPr/>
        </p:nvSpPr>
        <p:spPr>
          <a:xfrm>
            <a:off x="7006975" y="1628147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E512F93-C814-498E-AA5D-8D8637AD268F}"/>
              </a:ext>
            </a:extLst>
          </p:cNvPr>
          <p:cNvSpPr txBox="1"/>
          <p:nvPr/>
        </p:nvSpPr>
        <p:spPr>
          <a:xfrm>
            <a:off x="2015345" y="484858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Ganker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7343483-481D-4B2A-9A32-284A65251254}"/>
              </a:ext>
            </a:extLst>
          </p:cNvPr>
          <p:cNvSpPr txBox="1"/>
          <p:nvPr/>
        </p:nvSpPr>
        <p:spPr>
          <a:xfrm>
            <a:off x="6985982" y="484335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D61FAF9D-AA8F-4011-8451-98A693890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862" y="7040282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Inventory Management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C4B2CBB-D3F8-499A-AF56-0790A3B85601}"/>
              </a:ext>
            </a:extLst>
          </p:cNvPr>
          <p:cNvSpPr txBox="1"/>
          <p:nvPr/>
        </p:nvSpPr>
        <p:spPr>
          <a:xfrm>
            <a:off x="2044007" y="8638971"/>
            <a:ext cx="3190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7A0F214-56AA-437E-9FB3-83C3601A15A1}"/>
              </a:ext>
            </a:extLst>
          </p:cNvPr>
          <p:cNvSpPr txBox="1"/>
          <p:nvPr/>
        </p:nvSpPr>
        <p:spPr>
          <a:xfrm>
            <a:off x="7014644" y="8638971"/>
            <a:ext cx="3190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FFD53B1-9594-4B65-A9AC-DFA84D92B2D6}"/>
              </a:ext>
            </a:extLst>
          </p:cNvPr>
          <p:cNvSpPr txBox="1"/>
          <p:nvPr/>
        </p:nvSpPr>
        <p:spPr>
          <a:xfrm>
            <a:off x="2044007" y="11523738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WitcherWiki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F63D90-7FCD-4083-B4D0-5A879FC97833}"/>
              </a:ext>
            </a:extLst>
          </p:cNvPr>
          <p:cNvSpPr txBox="1"/>
          <p:nvPr/>
        </p:nvSpPr>
        <p:spPr>
          <a:xfrm>
            <a:off x="7014644" y="11518508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pic>
        <p:nvPicPr>
          <p:cNvPr id="74" name="Picture 2" descr="The Witcher 3 inventory | Witcher Wiki | Fandom">
            <a:extLst>
              <a:ext uri="{FF2B5EF4-FFF2-40B4-BE49-F238E27FC236}">
                <a16:creationId xmlns:a16="http://schemas.microsoft.com/office/drawing/2014/main" id="{4DC33ACD-E264-4B39-B1B4-0C302AEE5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011" y="9100636"/>
            <a:ext cx="4109910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4" descr="The Legend of Zelda: Breath of the Wild beginner's guide - Polygon">
            <a:extLst>
              <a:ext uri="{FF2B5EF4-FFF2-40B4-BE49-F238E27FC236}">
                <a16:creationId xmlns:a16="http://schemas.microsoft.com/office/drawing/2014/main" id="{35037EB4-E738-4005-8652-19511D1D2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5026" y="9100636"/>
            <a:ext cx="4109910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6">
            <a:extLst>
              <a:ext uri="{FF2B5EF4-FFF2-40B4-BE49-F238E27FC236}">
                <a16:creationId xmlns:a16="http://schemas.microsoft.com/office/drawing/2014/main" id="{3806362B-C6A2-4826-B3DD-77994429C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2066" y="9125256"/>
            <a:ext cx="45719" cy="2306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8">
            <a:extLst>
              <a:ext uri="{FF2B5EF4-FFF2-40B4-BE49-F238E27FC236}">
                <a16:creationId xmlns:a16="http://schemas.microsoft.com/office/drawing/2014/main" id="{854F0EC5-7504-41B0-B10A-1288C93AC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9134" y="9119686"/>
            <a:ext cx="45719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10" descr="Zelda Breath of the Wild guide: How to increase your inventory - Polygon">
            <a:extLst>
              <a:ext uri="{FF2B5EF4-FFF2-40B4-BE49-F238E27FC236}">
                <a16:creationId xmlns:a16="http://schemas.microsoft.com/office/drawing/2014/main" id="{D905860D-9955-4C5D-B6E6-2B038BFF3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3337" y="9119686"/>
            <a:ext cx="45719" cy="2313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0804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-317644" y="-2493447"/>
            <a:ext cx="15797267" cy="13739012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8" name="Title 1">
            <a:extLst>
              <a:ext uri="{FF2B5EF4-FFF2-40B4-BE49-F238E27FC236}">
                <a16:creationId xmlns:a16="http://schemas.microsoft.com/office/drawing/2014/main" id="{3565200C-83C8-48FC-8FCC-39C459B5452B}"/>
              </a:ext>
            </a:extLst>
          </p:cNvPr>
          <p:cNvSpPr txBox="1">
            <a:spLocks/>
          </p:cNvSpPr>
          <p:nvPr/>
        </p:nvSpPr>
        <p:spPr>
          <a:xfrm>
            <a:off x="798455" y="-50983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On-Screen Space</a:t>
            </a:r>
            <a:endParaRPr lang="en-US" dirty="0"/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A8841563-B5E9-45E8-9D98-2E328CC4F98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587" y="-3007801"/>
            <a:ext cx="4244704" cy="238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>
            <a:extLst>
              <a:ext uri="{FF2B5EF4-FFF2-40B4-BE49-F238E27FC236}">
                <a16:creationId xmlns:a16="http://schemas.microsoft.com/office/drawing/2014/main" id="{84382B33-8367-44D6-A5CE-61079547E4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6419221" y="-3007801"/>
            <a:ext cx="4244706" cy="23876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3085D70E-CF47-4A98-8C05-1306C86A4247}"/>
              </a:ext>
            </a:extLst>
          </p:cNvPr>
          <p:cNvSpPr txBox="1"/>
          <p:nvPr/>
        </p:nvSpPr>
        <p:spPr>
          <a:xfrm>
            <a:off x="1975599" y="-3835358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Witcher 3: Anthropocentric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C65FB29-133A-4CBA-861E-7A06041F87E1}"/>
              </a:ext>
            </a:extLst>
          </p:cNvPr>
          <p:cNvSpPr txBox="1"/>
          <p:nvPr/>
        </p:nvSpPr>
        <p:spPr>
          <a:xfrm>
            <a:off x="6967230" y="-3835358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Breath of the Wild: Ecocentric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E512F93-C814-498E-AA5D-8D8637AD268F}"/>
              </a:ext>
            </a:extLst>
          </p:cNvPr>
          <p:cNvSpPr txBox="1"/>
          <p:nvPr/>
        </p:nvSpPr>
        <p:spPr>
          <a:xfrm>
            <a:off x="1975600" y="-614924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Image via </a:t>
            </a:r>
            <a:r>
              <a:rPr lang="en-US" sz="1200" dirty="0" err="1"/>
              <a:t>Ganker</a:t>
            </a:r>
            <a:endParaRPr lang="en-US" sz="12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7343483-481D-4B2A-9A32-284A65251254}"/>
              </a:ext>
            </a:extLst>
          </p:cNvPr>
          <p:cNvSpPr txBox="1"/>
          <p:nvPr/>
        </p:nvSpPr>
        <p:spPr>
          <a:xfrm>
            <a:off x="6946237" y="-620154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Image via Nintendo</a:t>
            </a: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D61FAF9D-AA8F-4011-8451-98A693890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164" y="33052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Inventory Management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C4B2CBB-D3F8-499A-AF56-0790A3B85601}"/>
              </a:ext>
            </a:extLst>
          </p:cNvPr>
          <p:cNvSpPr txBox="1"/>
          <p:nvPr/>
        </p:nvSpPr>
        <p:spPr>
          <a:xfrm>
            <a:off x="1934309" y="1593726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7A0F214-56AA-437E-9FB3-83C3601A15A1}"/>
              </a:ext>
            </a:extLst>
          </p:cNvPr>
          <p:cNvSpPr txBox="1"/>
          <p:nvPr/>
        </p:nvSpPr>
        <p:spPr>
          <a:xfrm>
            <a:off x="6904946" y="1592803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FFD53B1-9594-4B65-A9AC-DFA84D92B2D6}"/>
              </a:ext>
            </a:extLst>
          </p:cNvPr>
          <p:cNvSpPr txBox="1"/>
          <p:nvPr/>
        </p:nvSpPr>
        <p:spPr>
          <a:xfrm>
            <a:off x="1934309" y="4813982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WitcherWiki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F63D90-7FCD-4083-B4D0-5A879FC97833}"/>
              </a:ext>
            </a:extLst>
          </p:cNvPr>
          <p:cNvSpPr txBox="1"/>
          <p:nvPr/>
        </p:nvSpPr>
        <p:spPr>
          <a:xfrm>
            <a:off x="6904946" y="4808752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pic>
        <p:nvPicPr>
          <p:cNvPr id="74" name="Picture 2" descr="The Witcher 3 inventory | Witcher Wiki | Fandom">
            <a:extLst>
              <a:ext uri="{FF2B5EF4-FFF2-40B4-BE49-F238E27FC236}">
                <a16:creationId xmlns:a16="http://schemas.microsoft.com/office/drawing/2014/main" id="{4DC33ACD-E264-4B39-B1B4-0C302AEE5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313" y="2390880"/>
            <a:ext cx="4109910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4" descr="The Legend of Zelda: Breath of the Wild beginner's guide - Polygon">
            <a:extLst>
              <a:ext uri="{FF2B5EF4-FFF2-40B4-BE49-F238E27FC236}">
                <a16:creationId xmlns:a16="http://schemas.microsoft.com/office/drawing/2014/main" id="{35037EB4-E738-4005-8652-19511D1D2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328" y="2390880"/>
            <a:ext cx="4109910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6">
            <a:extLst>
              <a:ext uri="{FF2B5EF4-FFF2-40B4-BE49-F238E27FC236}">
                <a16:creationId xmlns:a16="http://schemas.microsoft.com/office/drawing/2014/main" id="{3806362B-C6A2-4826-B3DD-77994429C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2368" y="2415500"/>
            <a:ext cx="45719" cy="2306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8">
            <a:extLst>
              <a:ext uri="{FF2B5EF4-FFF2-40B4-BE49-F238E27FC236}">
                <a16:creationId xmlns:a16="http://schemas.microsoft.com/office/drawing/2014/main" id="{854F0EC5-7504-41B0-B10A-1288C93AC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9436" y="2409930"/>
            <a:ext cx="45719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10" descr="Zelda Breath of the Wild guide: How to increase your inventory - Polygon">
            <a:extLst>
              <a:ext uri="{FF2B5EF4-FFF2-40B4-BE49-F238E27FC236}">
                <a16:creationId xmlns:a16="http://schemas.microsoft.com/office/drawing/2014/main" id="{D905860D-9955-4C5D-B6E6-2B038BFF3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3639" y="2409930"/>
            <a:ext cx="45719" cy="2313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30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1">
            <a:extLst>
              <a:ext uri="{FF2B5EF4-FFF2-40B4-BE49-F238E27FC236}">
                <a16:creationId xmlns:a16="http://schemas.microsoft.com/office/drawing/2014/main" id="{D61FAF9D-AA8F-4011-8451-98A693890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412" y="304938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Inventory Management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7A0F214-56AA-437E-9FB3-83C3601A15A1}"/>
              </a:ext>
            </a:extLst>
          </p:cNvPr>
          <p:cNvSpPr txBox="1"/>
          <p:nvPr/>
        </p:nvSpPr>
        <p:spPr>
          <a:xfrm>
            <a:off x="13108062" y="506055"/>
            <a:ext cx="3190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FFD53B1-9594-4B65-A9AC-DFA84D92B2D6}"/>
              </a:ext>
            </a:extLst>
          </p:cNvPr>
          <p:cNvSpPr txBox="1"/>
          <p:nvPr/>
        </p:nvSpPr>
        <p:spPr>
          <a:xfrm>
            <a:off x="4348656" y="5767053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WitcherWiki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F63D90-7FCD-4083-B4D0-5A879FC97833}"/>
              </a:ext>
            </a:extLst>
          </p:cNvPr>
          <p:cNvSpPr txBox="1"/>
          <p:nvPr/>
        </p:nvSpPr>
        <p:spPr>
          <a:xfrm>
            <a:off x="13108062" y="3385592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pic>
        <p:nvPicPr>
          <p:cNvPr id="74" name="Picture 2" descr="The Witcher 3 inventory | Witcher Wiki | Fandom">
            <a:extLst>
              <a:ext uri="{FF2B5EF4-FFF2-40B4-BE49-F238E27FC236}">
                <a16:creationId xmlns:a16="http://schemas.microsoft.com/office/drawing/2014/main" id="{4DC33ACD-E264-4B39-B1B4-0C302AEE5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737" y="2279582"/>
            <a:ext cx="6138118" cy="3452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4" descr="The Legend of Zelda: Breath of the Wild beginner's guide - Polygon">
            <a:extLst>
              <a:ext uri="{FF2B5EF4-FFF2-40B4-BE49-F238E27FC236}">
                <a16:creationId xmlns:a16="http://schemas.microsoft.com/office/drawing/2014/main" id="{35037EB4-E738-4005-8652-19511D1D2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8444" y="967720"/>
            <a:ext cx="4109910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6">
            <a:extLst>
              <a:ext uri="{FF2B5EF4-FFF2-40B4-BE49-F238E27FC236}">
                <a16:creationId xmlns:a16="http://schemas.microsoft.com/office/drawing/2014/main" id="{3806362B-C6A2-4826-B3DD-77994429C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0569" y="2314321"/>
            <a:ext cx="45719" cy="3452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8">
            <a:extLst>
              <a:ext uri="{FF2B5EF4-FFF2-40B4-BE49-F238E27FC236}">
                <a16:creationId xmlns:a16="http://schemas.microsoft.com/office/drawing/2014/main" id="{854F0EC5-7504-41B0-B10A-1288C93AC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1491" y="2308751"/>
            <a:ext cx="45719" cy="3423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10" descr="Zelda Breath of the Wild guide: How to increase your inventory - Polygon">
            <a:extLst>
              <a:ext uri="{FF2B5EF4-FFF2-40B4-BE49-F238E27FC236}">
                <a16:creationId xmlns:a16="http://schemas.microsoft.com/office/drawing/2014/main" id="{D905860D-9955-4C5D-B6E6-2B038BFF3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6755" y="986770"/>
            <a:ext cx="45719" cy="2313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2CA2E279-ACA2-4D08-891F-D56277703DD7}"/>
              </a:ext>
            </a:extLst>
          </p:cNvPr>
          <p:cNvGrpSpPr/>
          <p:nvPr/>
        </p:nvGrpSpPr>
        <p:grpSpPr>
          <a:xfrm>
            <a:off x="-343432" y="-3203877"/>
            <a:ext cx="18866498" cy="16408347"/>
            <a:chOff x="497810" y="2861539"/>
            <a:chExt cx="4561553" cy="396722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D7C2EFE2-A428-400A-9938-FA9BA7A1A063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98037796-E383-405F-A7D7-1C29C2FB34F9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94" name="Isosceles Triangle 93">
                  <a:extLst>
                    <a:ext uri="{FF2B5EF4-FFF2-40B4-BE49-F238E27FC236}">
                      <a16:creationId xmlns:a16="http://schemas.microsoft.com/office/drawing/2014/main" id="{A1344D0F-A3C2-4E3C-BD85-D809C966377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Isosceles Triangle 94">
                  <a:extLst>
                    <a:ext uri="{FF2B5EF4-FFF2-40B4-BE49-F238E27FC236}">
                      <a16:creationId xmlns:a16="http://schemas.microsoft.com/office/drawing/2014/main" id="{DC6D009A-E0E3-4D96-A49A-C64FECD5D94B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D9742145-8AAD-470C-A47A-A5FDEA760723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D2E1A146-4839-4C45-B182-9898AD3429B0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B5230F7B-5A6F-4DB1-BA37-C66DE5D3F446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F021539B-6E50-48A8-B35E-7020BE4320C2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90" name="Isosceles Triangle 89">
                  <a:extLst>
                    <a:ext uri="{FF2B5EF4-FFF2-40B4-BE49-F238E27FC236}">
                      <a16:creationId xmlns:a16="http://schemas.microsoft.com/office/drawing/2014/main" id="{322F47B5-A321-47B8-88C4-CF0CAD44A91A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1" name="Isosceles Triangle 90">
                  <a:extLst>
                    <a:ext uri="{FF2B5EF4-FFF2-40B4-BE49-F238E27FC236}">
                      <a16:creationId xmlns:a16="http://schemas.microsoft.com/office/drawing/2014/main" id="{BF00171D-BE22-42E3-AB56-20C40BFF90A1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FE550043-9D06-4F70-A2E5-AC14E3DBC9B4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88" name="Isosceles Triangle 87">
                  <a:extLst>
                    <a:ext uri="{FF2B5EF4-FFF2-40B4-BE49-F238E27FC236}">
                      <a16:creationId xmlns:a16="http://schemas.microsoft.com/office/drawing/2014/main" id="{60FF364E-C8B0-497C-80ED-C32D64F14BDC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Isosceles Triangle 88">
                  <a:extLst>
                    <a:ext uri="{FF2B5EF4-FFF2-40B4-BE49-F238E27FC236}">
                      <a16:creationId xmlns:a16="http://schemas.microsoft.com/office/drawing/2014/main" id="{13BD114A-0440-493D-9494-9E65D75E8CC4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DAE4021D-E23B-443C-AED8-8EB425B723F0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86" name="Isosceles Triangle 85">
                  <a:extLst>
                    <a:ext uri="{FF2B5EF4-FFF2-40B4-BE49-F238E27FC236}">
                      <a16:creationId xmlns:a16="http://schemas.microsoft.com/office/drawing/2014/main" id="{0D6445A8-064A-482F-A452-124A4F77A51C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Isosceles Triangle 86">
                  <a:extLst>
                    <a:ext uri="{FF2B5EF4-FFF2-40B4-BE49-F238E27FC236}">
                      <a16:creationId xmlns:a16="http://schemas.microsoft.com/office/drawing/2014/main" id="{89948232-8D06-4C9E-B824-E5101E3742A3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09C329CA-4A9C-4F44-B75F-95771C60CD25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8847BE9C-185D-44E9-A8FA-4B2CF4996113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D0D6FE65-1EF9-4705-93D3-5E908756C0FD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66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39769431-373B-41D9-BC09-8E9864C7DB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7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6538B1F9-DCA6-477A-918F-8C1671229B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02A8F29D-CBA4-4B81-92F1-4EA297653409}"/>
              </a:ext>
            </a:extLst>
          </p:cNvPr>
          <p:cNvSpPr txBox="1"/>
          <p:nvPr/>
        </p:nvSpPr>
        <p:spPr>
          <a:xfrm>
            <a:off x="4540090" y="1477754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</p:spTree>
    <p:extLst>
      <p:ext uri="{BB962C8B-B14F-4D97-AF65-F5344CB8AC3E}">
        <p14:creationId xmlns:p14="http://schemas.microsoft.com/office/powerpoint/2010/main" val="1483297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1">
            <a:extLst>
              <a:ext uri="{FF2B5EF4-FFF2-40B4-BE49-F238E27FC236}">
                <a16:creationId xmlns:a16="http://schemas.microsoft.com/office/drawing/2014/main" id="{D61FAF9D-AA8F-4011-8451-98A693890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412" y="304938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Inventory Management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7A0F214-56AA-437E-9FB3-83C3601A15A1}"/>
              </a:ext>
            </a:extLst>
          </p:cNvPr>
          <p:cNvSpPr txBox="1"/>
          <p:nvPr/>
        </p:nvSpPr>
        <p:spPr>
          <a:xfrm>
            <a:off x="13108062" y="506055"/>
            <a:ext cx="3190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FFD53B1-9594-4B65-A9AC-DFA84D92B2D6}"/>
              </a:ext>
            </a:extLst>
          </p:cNvPr>
          <p:cNvSpPr txBox="1"/>
          <p:nvPr/>
        </p:nvSpPr>
        <p:spPr>
          <a:xfrm>
            <a:off x="4348656" y="5767053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WitcherWiki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F63D90-7FCD-4083-B4D0-5A879FC97833}"/>
              </a:ext>
            </a:extLst>
          </p:cNvPr>
          <p:cNvSpPr txBox="1"/>
          <p:nvPr/>
        </p:nvSpPr>
        <p:spPr>
          <a:xfrm>
            <a:off x="13108062" y="3385592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pic>
        <p:nvPicPr>
          <p:cNvPr id="74" name="Picture 2" descr="The Witcher 3 inventory | Witcher Wiki | Fandom">
            <a:extLst>
              <a:ext uri="{FF2B5EF4-FFF2-40B4-BE49-F238E27FC236}">
                <a16:creationId xmlns:a16="http://schemas.microsoft.com/office/drawing/2014/main" id="{4DC33ACD-E264-4B39-B1B4-0C302AEE5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737" y="2279582"/>
            <a:ext cx="62338" cy="3452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4" descr="The Legend of Zelda: Breath of the Wild beginner's guide - Polygon">
            <a:extLst>
              <a:ext uri="{FF2B5EF4-FFF2-40B4-BE49-F238E27FC236}">
                <a16:creationId xmlns:a16="http://schemas.microsoft.com/office/drawing/2014/main" id="{35037EB4-E738-4005-8652-19511D1D2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8444" y="967720"/>
            <a:ext cx="4109910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6">
            <a:extLst>
              <a:ext uri="{FF2B5EF4-FFF2-40B4-BE49-F238E27FC236}">
                <a16:creationId xmlns:a16="http://schemas.microsoft.com/office/drawing/2014/main" id="{3806362B-C6A2-4826-B3DD-77994429C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879" y="2279582"/>
            <a:ext cx="3140959" cy="3452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8">
            <a:extLst>
              <a:ext uri="{FF2B5EF4-FFF2-40B4-BE49-F238E27FC236}">
                <a16:creationId xmlns:a16="http://schemas.microsoft.com/office/drawing/2014/main" id="{854F0EC5-7504-41B0-B10A-1288C93AC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6776" y="2279582"/>
            <a:ext cx="3296105" cy="3452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10" descr="Zelda Breath of the Wild guide: How to increase your inventory - Polygon">
            <a:extLst>
              <a:ext uri="{FF2B5EF4-FFF2-40B4-BE49-F238E27FC236}">
                <a16:creationId xmlns:a16="http://schemas.microsoft.com/office/drawing/2014/main" id="{D905860D-9955-4C5D-B6E6-2B038BFF3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6755" y="986770"/>
            <a:ext cx="45719" cy="2313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2CA2E279-ACA2-4D08-891F-D56277703DD7}"/>
              </a:ext>
            </a:extLst>
          </p:cNvPr>
          <p:cNvGrpSpPr/>
          <p:nvPr/>
        </p:nvGrpSpPr>
        <p:grpSpPr>
          <a:xfrm>
            <a:off x="-343432" y="-3203877"/>
            <a:ext cx="18866498" cy="16408347"/>
            <a:chOff x="497810" y="2861539"/>
            <a:chExt cx="4561553" cy="396722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D7C2EFE2-A428-400A-9938-FA9BA7A1A063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98037796-E383-405F-A7D7-1C29C2FB34F9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94" name="Isosceles Triangle 93">
                  <a:extLst>
                    <a:ext uri="{FF2B5EF4-FFF2-40B4-BE49-F238E27FC236}">
                      <a16:creationId xmlns:a16="http://schemas.microsoft.com/office/drawing/2014/main" id="{A1344D0F-A3C2-4E3C-BD85-D809C966377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Isosceles Triangle 94">
                  <a:extLst>
                    <a:ext uri="{FF2B5EF4-FFF2-40B4-BE49-F238E27FC236}">
                      <a16:creationId xmlns:a16="http://schemas.microsoft.com/office/drawing/2014/main" id="{DC6D009A-E0E3-4D96-A49A-C64FECD5D94B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D9742145-8AAD-470C-A47A-A5FDEA760723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D2E1A146-4839-4C45-B182-9898AD3429B0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B5230F7B-5A6F-4DB1-BA37-C66DE5D3F446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F021539B-6E50-48A8-B35E-7020BE4320C2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90" name="Isosceles Triangle 89">
                  <a:extLst>
                    <a:ext uri="{FF2B5EF4-FFF2-40B4-BE49-F238E27FC236}">
                      <a16:creationId xmlns:a16="http://schemas.microsoft.com/office/drawing/2014/main" id="{322F47B5-A321-47B8-88C4-CF0CAD44A91A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1" name="Isosceles Triangle 90">
                  <a:extLst>
                    <a:ext uri="{FF2B5EF4-FFF2-40B4-BE49-F238E27FC236}">
                      <a16:creationId xmlns:a16="http://schemas.microsoft.com/office/drawing/2014/main" id="{BF00171D-BE22-42E3-AB56-20C40BFF90A1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FE550043-9D06-4F70-A2E5-AC14E3DBC9B4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88" name="Isosceles Triangle 87">
                  <a:extLst>
                    <a:ext uri="{FF2B5EF4-FFF2-40B4-BE49-F238E27FC236}">
                      <a16:creationId xmlns:a16="http://schemas.microsoft.com/office/drawing/2014/main" id="{60FF364E-C8B0-497C-80ED-C32D64F14BDC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Isosceles Triangle 88">
                  <a:extLst>
                    <a:ext uri="{FF2B5EF4-FFF2-40B4-BE49-F238E27FC236}">
                      <a16:creationId xmlns:a16="http://schemas.microsoft.com/office/drawing/2014/main" id="{13BD114A-0440-493D-9494-9E65D75E8CC4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DAE4021D-E23B-443C-AED8-8EB425B723F0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86" name="Isosceles Triangle 85">
                  <a:extLst>
                    <a:ext uri="{FF2B5EF4-FFF2-40B4-BE49-F238E27FC236}">
                      <a16:creationId xmlns:a16="http://schemas.microsoft.com/office/drawing/2014/main" id="{0D6445A8-064A-482F-A452-124A4F77A51C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Isosceles Triangle 86">
                  <a:extLst>
                    <a:ext uri="{FF2B5EF4-FFF2-40B4-BE49-F238E27FC236}">
                      <a16:creationId xmlns:a16="http://schemas.microsoft.com/office/drawing/2014/main" id="{89948232-8D06-4C9E-B824-E5101E3742A3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09C329CA-4A9C-4F44-B75F-95771C60CD25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8847BE9C-185D-44E9-A8FA-4B2CF4996113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D0D6FE65-1EF9-4705-93D3-5E908756C0FD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66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39769431-373B-41D9-BC09-8E9864C7DB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7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6538B1F9-DCA6-477A-918F-8C1671229B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02A8F29D-CBA4-4B81-92F1-4EA297653409}"/>
              </a:ext>
            </a:extLst>
          </p:cNvPr>
          <p:cNvSpPr txBox="1"/>
          <p:nvPr/>
        </p:nvSpPr>
        <p:spPr>
          <a:xfrm>
            <a:off x="4540090" y="1477754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pic>
        <p:nvPicPr>
          <p:cNvPr id="35" name="Picture 2" descr="Eco-Capitalism - Polcompball Wiki">
            <a:extLst>
              <a:ext uri="{FF2B5EF4-FFF2-40B4-BE49-F238E27FC236}">
                <a16:creationId xmlns:a16="http://schemas.microsoft.com/office/drawing/2014/main" id="{004B1224-AC46-408E-834E-1E18FF327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4000" b="94667" l="9778" r="90667">
                        <a14:foregroundMark x1="54222" y1="7556" x2="54222" y2="7556"/>
                        <a14:foregroundMark x1="54222" y1="4000" x2="54222" y2="4000"/>
                        <a14:foregroundMark x1="45333" y1="92889" x2="45333" y2="92889"/>
                        <a14:foregroundMark x1="52444" y1="95111" x2="52444" y2="95111"/>
                        <a14:foregroundMark x1="42222" y1="56000" x2="42222" y2="56000"/>
                        <a14:foregroundMark x1="63556" y1="55556" x2="63556" y2="55556"/>
                        <a14:foregroundMark x1="48889" y1="55556" x2="48889" y2="55556"/>
                        <a14:foregroundMark x1="44444" y1="55556" x2="44444" y2="55556"/>
                        <a14:foregroundMark x1="64444" y1="55556" x2="64444" y2="55556"/>
                        <a14:foregroundMark x1="67556" y1="54222" x2="67556" y2="54222"/>
                        <a14:foregroundMark x1="90667" y1="67111" x2="90667" y2="67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1973" y="1939321"/>
            <a:ext cx="1446271" cy="1446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901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1">
            <a:extLst>
              <a:ext uri="{FF2B5EF4-FFF2-40B4-BE49-F238E27FC236}">
                <a16:creationId xmlns:a16="http://schemas.microsoft.com/office/drawing/2014/main" id="{D61FAF9D-AA8F-4011-8451-98A693890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164" y="33052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Inventory Management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C4B2CBB-D3F8-499A-AF56-0790A3B85601}"/>
              </a:ext>
            </a:extLst>
          </p:cNvPr>
          <p:cNvSpPr txBox="1"/>
          <p:nvPr/>
        </p:nvSpPr>
        <p:spPr>
          <a:xfrm>
            <a:off x="-4698636" y="1194424"/>
            <a:ext cx="3190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7A0F214-56AA-437E-9FB3-83C3601A15A1}"/>
              </a:ext>
            </a:extLst>
          </p:cNvPr>
          <p:cNvSpPr txBox="1"/>
          <p:nvPr/>
        </p:nvSpPr>
        <p:spPr>
          <a:xfrm>
            <a:off x="4500663" y="1279659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FFD53B1-9594-4B65-A9AC-DFA84D92B2D6}"/>
              </a:ext>
            </a:extLst>
          </p:cNvPr>
          <p:cNvSpPr txBox="1"/>
          <p:nvPr/>
        </p:nvSpPr>
        <p:spPr>
          <a:xfrm>
            <a:off x="-4698636" y="407919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WitcherWiki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F63D90-7FCD-4083-B4D0-5A879FC97833}"/>
              </a:ext>
            </a:extLst>
          </p:cNvPr>
          <p:cNvSpPr txBox="1"/>
          <p:nvPr/>
        </p:nvSpPr>
        <p:spPr>
          <a:xfrm>
            <a:off x="4534875" y="587953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pic>
        <p:nvPicPr>
          <p:cNvPr id="74" name="Picture 2" descr="The Witcher 3 inventory | Witcher Wiki | Fandom">
            <a:extLst>
              <a:ext uri="{FF2B5EF4-FFF2-40B4-BE49-F238E27FC236}">
                <a16:creationId xmlns:a16="http://schemas.microsoft.com/office/drawing/2014/main" id="{4DC33ACD-E264-4B39-B1B4-0C302AEE5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50632" y="1656089"/>
            <a:ext cx="4109910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4" descr="The Legend of Zelda: Breath of the Wild beginner's guide - Polygon">
            <a:extLst>
              <a:ext uri="{FF2B5EF4-FFF2-40B4-BE49-F238E27FC236}">
                <a16:creationId xmlns:a16="http://schemas.microsoft.com/office/drawing/2014/main" id="{35037EB4-E738-4005-8652-19511D1D2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8775" y="2112126"/>
            <a:ext cx="6731862" cy="378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6">
            <a:extLst>
              <a:ext uri="{FF2B5EF4-FFF2-40B4-BE49-F238E27FC236}">
                <a16:creationId xmlns:a16="http://schemas.microsoft.com/office/drawing/2014/main" id="{3806362B-C6A2-4826-B3DD-77994429C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0577" y="1680709"/>
            <a:ext cx="45719" cy="2306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8">
            <a:extLst>
              <a:ext uri="{FF2B5EF4-FFF2-40B4-BE49-F238E27FC236}">
                <a16:creationId xmlns:a16="http://schemas.microsoft.com/office/drawing/2014/main" id="{854F0EC5-7504-41B0-B10A-1288C93AC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93509" y="1675139"/>
            <a:ext cx="45719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10" descr="Zelda Breath of the Wild guide: How to increase your inventory - Polygon">
            <a:extLst>
              <a:ext uri="{FF2B5EF4-FFF2-40B4-BE49-F238E27FC236}">
                <a16:creationId xmlns:a16="http://schemas.microsoft.com/office/drawing/2014/main" id="{D905860D-9955-4C5D-B6E6-2B038BFF3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6980" y="2110656"/>
            <a:ext cx="99608" cy="376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51BB4934-5766-4436-8372-25E8F1370E90}"/>
              </a:ext>
            </a:extLst>
          </p:cNvPr>
          <p:cNvGrpSpPr/>
          <p:nvPr/>
        </p:nvGrpSpPr>
        <p:grpSpPr>
          <a:xfrm>
            <a:off x="-2573299" y="-3777139"/>
            <a:ext cx="19118562" cy="16627569"/>
            <a:chOff x="497810" y="2861539"/>
            <a:chExt cx="4561553" cy="396722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D65517B-1326-4CC0-A244-48CA187A1BE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D6EE6190-462F-466A-927D-90306477D683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94" name="Isosceles Triangle 93">
                  <a:extLst>
                    <a:ext uri="{FF2B5EF4-FFF2-40B4-BE49-F238E27FC236}">
                      <a16:creationId xmlns:a16="http://schemas.microsoft.com/office/drawing/2014/main" id="{7EEFFDAA-EEA6-44DD-926C-120B1087A6C7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95" name="Isosceles Triangle 94">
                  <a:extLst>
                    <a:ext uri="{FF2B5EF4-FFF2-40B4-BE49-F238E27FC236}">
                      <a16:creationId xmlns:a16="http://schemas.microsoft.com/office/drawing/2014/main" id="{18699C4D-901F-4C8C-A571-F1915A6D7FAF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F58BF272-F22E-4E89-900D-EAF6E3B1C26A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71B254A0-EE3A-46CC-8422-1A09C55C567C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611E6877-C194-43D5-B57F-47A4CB254BC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6CBF29B4-6E1E-4972-9E59-9946678E9A16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90" name="Isosceles Triangle 89">
                  <a:extLst>
                    <a:ext uri="{FF2B5EF4-FFF2-40B4-BE49-F238E27FC236}">
                      <a16:creationId xmlns:a16="http://schemas.microsoft.com/office/drawing/2014/main" id="{B892BDD0-F62D-46F9-B186-AA31E086F8F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91" name="Isosceles Triangle 90">
                  <a:extLst>
                    <a:ext uri="{FF2B5EF4-FFF2-40B4-BE49-F238E27FC236}">
                      <a16:creationId xmlns:a16="http://schemas.microsoft.com/office/drawing/2014/main" id="{283E3474-8AC4-484A-A8F2-46338EC9C62B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E8A21137-730F-4806-8492-40A4B5D76545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88" name="Isosceles Triangle 87">
                  <a:extLst>
                    <a:ext uri="{FF2B5EF4-FFF2-40B4-BE49-F238E27FC236}">
                      <a16:creationId xmlns:a16="http://schemas.microsoft.com/office/drawing/2014/main" id="{EA98C51D-9BF4-4912-B03F-FCA45E313618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89" name="Isosceles Triangle 88">
                  <a:extLst>
                    <a:ext uri="{FF2B5EF4-FFF2-40B4-BE49-F238E27FC236}">
                      <a16:creationId xmlns:a16="http://schemas.microsoft.com/office/drawing/2014/main" id="{6FFA42AA-88AD-46FA-B6BB-F56505D9B43E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A52ACBA9-77DE-417B-A946-B0F407677706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86" name="Isosceles Triangle 85">
                  <a:extLst>
                    <a:ext uri="{FF2B5EF4-FFF2-40B4-BE49-F238E27FC236}">
                      <a16:creationId xmlns:a16="http://schemas.microsoft.com/office/drawing/2014/main" id="{B06F1FF7-E658-434C-96E3-B33A87465C1C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87" name="Isosceles Triangle 86">
                  <a:extLst>
                    <a:ext uri="{FF2B5EF4-FFF2-40B4-BE49-F238E27FC236}">
                      <a16:creationId xmlns:a16="http://schemas.microsoft.com/office/drawing/2014/main" id="{57EF01B1-B9EE-4C90-A8DD-EB44001BC705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ADD971AA-4E13-4847-9346-26C76DB9C4E4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180DA606-099B-40E1-B7C1-79FBD261BF3C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6307576E-DC39-4582-A984-65C91FF24EB1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66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F059C92C-7F72-4FA9-BBA3-95CC7D34F9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7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E870302D-2732-4537-B85D-B176E9957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748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1">
            <a:extLst>
              <a:ext uri="{FF2B5EF4-FFF2-40B4-BE49-F238E27FC236}">
                <a16:creationId xmlns:a16="http://schemas.microsoft.com/office/drawing/2014/main" id="{D61FAF9D-AA8F-4011-8451-98A693890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164" y="33052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Inventory Management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C4B2CBB-D3F8-499A-AF56-0790A3B85601}"/>
              </a:ext>
            </a:extLst>
          </p:cNvPr>
          <p:cNvSpPr txBox="1"/>
          <p:nvPr/>
        </p:nvSpPr>
        <p:spPr>
          <a:xfrm>
            <a:off x="-4698636" y="1194424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FFD53B1-9594-4B65-A9AC-DFA84D92B2D6}"/>
              </a:ext>
            </a:extLst>
          </p:cNvPr>
          <p:cNvSpPr txBox="1"/>
          <p:nvPr/>
        </p:nvSpPr>
        <p:spPr>
          <a:xfrm>
            <a:off x="-4698636" y="407919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WitcherWiki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F63D90-7FCD-4083-B4D0-5A879FC97833}"/>
              </a:ext>
            </a:extLst>
          </p:cNvPr>
          <p:cNvSpPr txBox="1"/>
          <p:nvPr/>
        </p:nvSpPr>
        <p:spPr>
          <a:xfrm>
            <a:off x="4534875" y="587953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pic>
        <p:nvPicPr>
          <p:cNvPr id="74" name="Picture 2" descr="The Witcher 3 inventory | Witcher Wiki | Fandom">
            <a:extLst>
              <a:ext uri="{FF2B5EF4-FFF2-40B4-BE49-F238E27FC236}">
                <a16:creationId xmlns:a16="http://schemas.microsoft.com/office/drawing/2014/main" id="{4DC33ACD-E264-4B39-B1B4-0C302AEE5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50632" y="1656089"/>
            <a:ext cx="4109910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4" descr="The Legend of Zelda: Breath of the Wild beginner's guide - Polygon">
            <a:extLst>
              <a:ext uri="{FF2B5EF4-FFF2-40B4-BE49-F238E27FC236}">
                <a16:creationId xmlns:a16="http://schemas.microsoft.com/office/drawing/2014/main" id="{35037EB4-E738-4005-8652-19511D1D2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8775" y="2112126"/>
            <a:ext cx="141231" cy="378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6">
            <a:extLst>
              <a:ext uri="{FF2B5EF4-FFF2-40B4-BE49-F238E27FC236}">
                <a16:creationId xmlns:a16="http://schemas.microsoft.com/office/drawing/2014/main" id="{3806362B-C6A2-4826-B3DD-77994429C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0577" y="1680709"/>
            <a:ext cx="45719" cy="2306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8">
            <a:extLst>
              <a:ext uri="{FF2B5EF4-FFF2-40B4-BE49-F238E27FC236}">
                <a16:creationId xmlns:a16="http://schemas.microsoft.com/office/drawing/2014/main" id="{854F0EC5-7504-41B0-B10A-1288C93AC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93509" y="1675139"/>
            <a:ext cx="45719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10" descr="Zelda Breath of the Wild guide: How to increase your inventory - Polygon">
            <a:extLst>
              <a:ext uri="{FF2B5EF4-FFF2-40B4-BE49-F238E27FC236}">
                <a16:creationId xmlns:a16="http://schemas.microsoft.com/office/drawing/2014/main" id="{D905860D-9955-4C5D-B6E6-2B038BFF3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073" y="2110656"/>
            <a:ext cx="6368218" cy="376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51BB4934-5766-4436-8372-25E8F1370E90}"/>
              </a:ext>
            </a:extLst>
          </p:cNvPr>
          <p:cNvGrpSpPr/>
          <p:nvPr/>
        </p:nvGrpSpPr>
        <p:grpSpPr>
          <a:xfrm>
            <a:off x="-2573299" y="-3777139"/>
            <a:ext cx="19118562" cy="16627569"/>
            <a:chOff x="497810" y="2861539"/>
            <a:chExt cx="4561553" cy="396722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D65517B-1326-4CC0-A244-48CA187A1BE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D6EE6190-462F-466A-927D-90306477D683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94" name="Isosceles Triangle 93">
                  <a:extLst>
                    <a:ext uri="{FF2B5EF4-FFF2-40B4-BE49-F238E27FC236}">
                      <a16:creationId xmlns:a16="http://schemas.microsoft.com/office/drawing/2014/main" id="{7EEFFDAA-EEA6-44DD-926C-120B1087A6C7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95" name="Isosceles Triangle 94">
                  <a:extLst>
                    <a:ext uri="{FF2B5EF4-FFF2-40B4-BE49-F238E27FC236}">
                      <a16:creationId xmlns:a16="http://schemas.microsoft.com/office/drawing/2014/main" id="{18699C4D-901F-4C8C-A571-F1915A6D7FAF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F58BF272-F22E-4E89-900D-EAF6E3B1C26A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71B254A0-EE3A-46CC-8422-1A09C55C567C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611E6877-C194-43D5-B57F-47A4CB254BC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6CBF29B4-6E1E-4972-9E59-9946678E9A16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90" name="Isosceles Triangle 89">
                  <a:extLst>
                    <a:ext uri="{FF2B5EF4-FFF2-40B4-BE49-F238E27FC236}">
                      <a16:creationId xmlns:a16="http://schemas.microsoft.com/office/drawing/2014/main" id="{B892BDD0-F62D-46F9-B186-AA31E086F8F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91" name="Isosceles Triangle 90">
                  <a:extLst>
                    <a:ext uri="{FF2B5EF4-FFF2-40B4-BE49-F238E27FC236}">
                      <a16:creationId xmlns:a16="http://schemas.microsoft.com/office/drawing/2014/main" id="{283E3474-8AC4-484A-A8F2-46338EC9C62B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E8A21137-730F-4806-8492-40A4B5D76545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88" name="Isosceles Triangle 87">
                  <a:extLst>
                    <a:ext uri="{FF2B5EF4-FFF2-40B4-BE49-F238E27FC236}">
                      <a16:creationId xmlns:a16="http://schemas.microsoft.com/office/drawing/2014/main" id="{EA98C51D-9BF4-4912-B03F-FCA45E313618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89" name="Isosceles Triangle 88">
                  <a:extLst>
                    <a:ext uri="{FF2B5EF4-FFF2-40B4-BE49-F238E27FC236}">
                      <a16:creationId xmlns:a16="http://schemas.microsoft.com/office/drawing/2014/main" id="{6FFA42AA-88AD-46FA-B6BB-F56505D9B43E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A52ACBA9-77DE-417B-A946-B0F407677706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86" name="Isosceles Triangle 85">
                  <a:extLst>
                    <a:ext uri="{FF2B5EF4-FFF2-40B4-BE49-F238E27FC236}">
                      <a16:creationId xmlns:a16="http://schemas.microsoft.com/office/drawing/2014/main" id="{B06F1FF7-E658-434C-96E3-B33A87465C1C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87" name="Isosceles Triangle 86">
                  <a:extLst>
                    <a:ext uri="{FF2B5EF4-FFF2-40B4-BE49-F238E27FC236}">
                      <a16:creationId xmlns:a16="http://schemas.microsoft.com/office/drawing/2014/main" id="{57EF01B1-B9EE-4C90-A8DD-EB44001BC705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ADD971AA-4E13-4847-9346-26C76DB9C4E4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180DA606-099B-40E1-B7C1-79FBD261BF3C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6307576E-DC39-4582-A984-65C91FF24EB1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66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F059C92C-7F72-4FA9-BBA3-95CC7D34F9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7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E870302D-2732-4537-B85D-B176E9957F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398D46-F0B6-474D-A4C0-9E763FF0950E}"/>
              </a:ext>
            </a:extLst>
          </p:cNvPr>
          <p:cNvSpPr txBox="1"/>
          <p:nvPr/>
        </p:nvSpPr>
        <p:spPr>
          <a:xfrm>
            <a:off x="4500663" y="1279659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pic>
        <p:nvPicPr>
          <p:cNvPr id="36" name="Picture 4" descr="State Shinto - Polcompball Wiki">
            <a:extLst>
              <a:ext uri="{FF2B5EF4-FFF2-40B4-BE49-F238E27FC236}">
                <a16:creationId xmlns:a16="http://schemas.microsoft.com/office/drawing/2014/main" id="{245A0E25-242F-4C81-9D66-3F58DEC0E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290" y="2920761"/>
            <a:ext cx="1522601" cy="1522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591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-317644" y="-2493447"/>
            <a:ext cx="15797267" cy="13739012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9" name="Title 1">
            <a:extLst>
              <a:ext uri="{FF2B5EF4-FFF2-40B4-BE49-F238E27FC236}">
                <a16:creationId xmlns:a16="http://schemas.microsoft.com/office/drawing/2014/main" id="{D61FAF9D-AA8F-4011-8451-98A693890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164" y="33052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Inventory Management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C4B2CBB-D3F8-499A-AF56-0790A3B85601}"/>
              </a:ext>
            </a:extLst>
          </p:cNvPr>
          <p:cNvSpPr txBox="1"/>
          <p:nvPr/>
        </p:nvSpPr>
        <p:spPr>
          <a:xfrm>
            <a:off x="1934309" y="1593726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7A0F214-56AA-437E-9FB3-83C3601A15A1}"/>
              </a:ext>
            </a:extLst>
          </p:cNvPr>
          <p:cNvSpPr txBox="1"/>
          <p:nvPr/>
        </p:nvSpPr>
        <p:spPr>
          <a:xfrm>
            <a:off x="6904946" y="1592803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FFD53B1-9594-4B65-A9AC-DFA84D92B2D6}"/>
              </a:ext>
            </a:extLst>
          </p:cNvPr>
          <p:cNvSpPr txBox="1"/>
          <p:nvPr/>
        </p:nvSpPr>
        <p:spPr>
          <a:xfrm>
            <a:off x="1934309" y="4813982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WitcherWiki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F63D90-7FCD-4083-B4D0-5A879FC97833}"/>
              </a:ext>
            </a:extLst>
          </p:cNvPr>
          <p:cNvSpPr txBox="1"/>
          <p:nvPr/>
        </p:nvSpPr>
        <p:spPr>
          <a:xfrm>
            <a:off x="6904946" y="4808752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pic>
        <p:nvPicPr>
          <p:cNvPr id="74" name="Picture 2" descr="The Witcher 3 inventory | Witcher Wiki | Fandom">
            <a:extLst>
              <a:ext uri="{FF2B5EF4-FFF2-40B4-BE49-F238E27FC236}">
                <a16:creationId xmlns:a16="http://schemas.microsoft.com/office/drawing/2014/main" id="{4DC33ACD-E264-4B39-B1B4-0C302AEE5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313" y="2390880"/>
            <a:ext cx="4109910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4" descr="The Legend of Zelda: Breath of the Wild beginner's guide - Polygon">
            <a:extLst>
              <a:ext uri="{FF2B5EF4-FFF2-40B4-BE49-F238E27FC236}">
                <a16:creationId xmlns:a16="http://schemas.microsoft.com/office/drawing/2014/main" id="{35037EB4-E738-4005-8652-19511D1D2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328" y="2390880"/>
            <a:ext cx="4109910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6">
            <a:extLst>
              <a:ext uri="{FF2B5EF4-FFF2-40B4-BE49-F238E27FC236}">
                <a16:creationId xmlns:a16="http://schemas.microsoft.com/office/drawing/2014/main" id="{3806362B-C6A2-4826-B3DD-77994429C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2368" y="2415500"/>
            <a:ext cx="45719" cy="2306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8">
            <a:extLst>
              <a:ext uri="{FF2B5EF4-FFF2-40B4-BE49-F238E27FC236}">
                <a16:creationId xmlns:a16="http://schemas.microsoft.com/office/drawing/2014/main" id="{854F0EC5-7504-41B0-B10A-1288C93AC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9436" y="2409930"/>
            <a:ext cx="45719" cy="231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10" descr="Zelda Breath of the Wild guide: How to increase your inventory - Polygon">
            <a:extLst>
              <a:ext uri="{FF2B5EF4-FFF2-40B4-BE49-F238E27FC236}">
                <a16:creationId xmlns:a16="http://schemas.microsoft.com/office/drawing/2014/main" id="{D905860D-9955-4C5D-B6E6-2B038BFF3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3639" y="2409930"/>
            <a:ext cx="45719" cy="2313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636AB786-9A24-4343-9394-216A77B25C58}"/>
              </a:ext>
            </a:extLst>
          </p:cNvPr>
          <p:cNvSpPr txBox="1">
            <a:spLocks/>
          </p:cNvSpPr>
          <p:nvPr/>
        </p:nvSpPr>
        <p:spPr>
          <a:xfrm>
            <a:off x="971176" y="699811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Increasing Health 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491A79-AA4C-40A9-8DEB-477177660BF4}"/>
              </a:ext>
            </a:extLst>
          </p:cNvPr>
          <p:cNvSpPr txBox="1"/>
          <p:nvPr/>
        </p:nvSpPr>
        <p:spPr>
          <a:xfrm>
            <a:off x="2148321" y="8227467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868C2D3-41C9-47C8-994F-FDC1A5B430A6}"/>
              </a:ext>
            </a:extLst>
          </p:cNvPr>
          <p:cNvSpPr txBox="1"/>
          <p:nvPr/>
        </p:nvSpPr>
        <p:spPr>
          <a:xfrm>
            <a:off x="7118958" y="8246517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7B2F203-A9DE-4E0B-B312-3B4AD74A657E}"/>
              </a:ext>
            </a:extLst>
          </p:cNvPr>
          <p:cNvSpPr txBox="1"/>
          <p:nvPr/>
        </p:nvSpPr>
        <p:spPr>
          <a:xfrm>
            <a:off x="2148321" y="11481566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NerdStash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B76EC0-8A14-414A-B9F3-B693B9F054E4}"/>
              </a:ext>
            </a:extLst>
          </p:cNvPr>
          <p:cNvSpPr txBox="1"/>
          <p:nvPr/>
        </p:nvSpPr>
        <p:spPr>
          <a:xfrm>
            <a:off x="7118958" y="11476336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Images via Polygon and IGN</a:t>
            </a:r>
          </a:p>
        </p:txBody>
      </p:sp>
      <p:pic>
        <p:nvPicPr>
          <p:cNvPr id="40" name="Picture 12" descr="The Witcher 3: How to Get Red Mutagens | The Nerd Stash">
            <a:extLst>
              <a:ext uri="{FF2B5EF4-FFF2-40B4-BE49-F238E27FC236}">
                <a16:creationId xmlns:a16="http://schemas.microsoft.com/office/drawing/2014/main" id="{967C68EC-CB50-4FB5-A639-F64647F66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679" y="9058464"/>
            <a:ext cx="4209955" cy="236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6" descr="Ancient Shrine - Zelda Wiki">
            <a:extLst>
              <a:ext uri="{FF2B5EF4-FFF2-40B4-BE49-F238E27FC236}">
                <a16:creationId xmlns:a16="http://schemas.microsoft.com/office/drawing/2014/main" id="{3E0ECA45-5CCC-4C9B-891B-549D14EC5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1644" y="9047523"/>
            <a:ext cx="4305300" cy="242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18" descr="Zelda: Breath of the Wild guide: Ritaag Zumo shrine (Into the Vortex shrine  quest) location, treasure and puzzle solutions - Polygon">
            <a:extLst>
              <a:ext uri="{FF2B5EF4-FFF2-40B4-BE49-F238E27FC236}">
                <a16:creationId xmlns:a16="http://schemas.microsoft.com/office/drawing/2014/main" id="{D6FA89A0-E548-40D9-BD87-674E11328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376" y="9047523"/>
            <a:ext cx="57150" cy="2443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0" descr="How to Get Heart Containers - The Legend of Zelda: Breath of the Wild Wiki  Guide - IGN">
            <a:extLst>
              <a:ext uri="{FF2B5EF4-FFF2-40B4-BE49-F238E27FC236}">
                <a16:creationId xmlns:a16="http://schemas.microsoft.com/office/drawing/2014/main" id="{8D5B2C69-C4F1-4B9D-AA5D-0E2F1BA4C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8450" y="9047523"/>
            <a:ext cx="57150" cy="2421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3298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43892-5465-4BE7-9841-69D880721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Trick Question!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31F8E-A228-4713-A2B6-4564B5D2E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456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TWO games fit that exact description!</a:t>
            </a:r>
          </a:p>
          <a:p>
            <a:pPr marL="0" indent="0" algn="ctr">
              <a:buNone/>
            </a:pPr>
            <a:endParaRPr lang="en-US">
              <a:solidFill>
                <a:schemeClr val="accent4">
                  <a:lumMod val="50000"/>
                </a:schemeClr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028" name="Picture 4" descr="Breath of the Wild breathed new life into Zelda | Why I Love |  GamesIndustry.biz">
            <a:extLst>
              <a:ext uri="{FF2B5EF4-FFF2-40B4-BE49-F238E27FC236}">
                <a16:creationId xmlns:a16="http://schemas.microsoft.com/office/drawing/2014/main" id="{1C1F7848-4E02-4F8D-BAB7-7D4A814C9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657" y="3046498"/>
            <a:ext cx="4690533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Witcher 3: Wild Hunt for Nintendo Switch - Nintendo Official Site">
            <a:extLst>
              <a:ext uri="{FF2B5EF4-FFF2-40B4-BE49-F238E27FC236}">
                <a16:creationId xmlns:a16="http://schemas.microsoft.com/office/drawing/2014/main" id="{9A51272F-C637-4831-ABC2-DD606AD0B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168" y="3046497"/>
            <a:ext cx="4690533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66123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-317644" y="-2493447"/>
            <a:ext cx="15797267" cy="13739012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5" name="Title 1">
            <a:extLst>
              <a:ext uri="{FF2B5EF4-FFF2-40B4-BE49-F238E27FC236}">
                <a16:creationId xmlns:a16="http://schemas.microsoft.com/office/drawing/2014/main" id="{2C8BE4F4-5AB4-477C-97A0-B0BEF83AAC0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Increasing Health 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9000993-B8B6-4B3D-8C2F-E201480DC9AA}"/>
              </a:ext>
            </a:extLst>
          </p:cNvPr>
          <p:cNvSpPr txBox="1"/>
          <p:nvPr/>
        </p:nvSpPr>
        <p:spPr>
          <a:xfrm>
            <a:off x="2015345" y="1594482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6ECE6C6-A5AA-4A24-B49D-64819642C33E}"/>
              </a:ext>
            </a:extLst>
          </p:cNvPr>
          <p:cNvSpPr txBox="1"/>
          <p:nvPr/>
        </p:nvSpPr>
        <p:spPr>
          <a:xfrm>
            <a:off x="6985982" y="1613532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47C376D-AEF0-4E59-8FFC-CBF7F3F881FC}"/>
              </a:ext>
            </a:extLst>
          </p:cNvPr>
          <p:cNvSpPr txBox="1"/>
          <p:nvPr/>
        </p:nvSpPr>
        <p:spPr>
          <a:xfrm>
            <a:off x="2015345" y="484858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NerdStash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114592F-C0CA-4C9F-814F-63740F7D36CA}"/>
              </a:ext>
            </a:extLst>
          </p:cNvPr>
          <p:cNvSpPr txBox="1"/>
          <p:nvPr/>
        </p:nvSpPr>
        <p:spPr>
          <a:xfrm>
            <a:off x="6985982" y="484335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Images via Polygon and IGN</a:t>
            </a:r>
          </a:p>
        </p:txBody>
      </p:sp>
      <p:pic>
        <p:nvPicPr>
          <p:cNvPr id="79" name="Picture 12" descr="The Witcher 3: How to Get Red Mutagens | The Nerd Stash">
            <a:extLst>
              <a:ext uri="{FF2B5EF4-FFF2-40B4-BE49-F238E27FC236}">
                <a16:creationId xmlns:a16="http://schemas.microsoft.com/office/drawing/2014/main" id="{17A91D1D-FFBB-4B3D-AC05-5269EC678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703" y="2425479"/>
            <a:ext cx="4209955" cy="236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16" descr="Ancient Shrine - Zelda Wiki">
            <a:extLst>
              <a:ext uri="{FF2B5EF4-FFF2-40B4-BE49-F238E27FC236}">
                <a16:creationId xmlns:a16="http://schemas.microsoft.com/office/drawing/2014/main" id="{851B2B6E-314A-49AD-AD1F-0DDE4EC0C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668" y="2414538"/>
            <a:ext cx="4305300" cy="242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18" descr="Zelda: Breath of the Wild guide: Ritaag Zumo shrine (Into the Vortex shrine  quest) location, treasure and puzzle solutions - Polygon">
            <a:extLst>
              <a:ext uri="{FF2B5EF4-FFF2-40B4-BE49-F238E27FC236}">
                <a16:creationId xmlns:a16="http://schemas.microsoft.com/office/drawing/2014/main" id="{9029B0BA-97D3-4270-84BE-E081F284C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400" y="2414538"/>
            <a:ext cx="57150" cy="2443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0" descr="How to Get Heart Containers - The Legend of Zelda: Breath of the Wild Wiki  Guide - IGN">
            <a:extLst>
              <a:ext uri="{FF2B5EF4-FFF2-40B4-BE49-F238E27FC236}">
                <a16:creationId xmlns:a16="http://schemas.microsoft.com/office/drawing/2014/main" id="{C6E30A82-261B-4768-86B7-5AB8A23AC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5474" y="2414538"/>
            <a:ext cx="57150" cy="2421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D60F6A3-39B6-4FCD-9B87-C94F8FC62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62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2C8BE4F4-5AB4-477C-97A0-B0BEF83AAC0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Increasing Health 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9000993-B8B6-4B3D-8C2F-E201480DC9AA}"/>
              </a:ext>
            </a:extLst>
          </p:cNvPr>
          <p:cNvSpPr txBox="1"/>
          <p:nvPr/>
        </p:nvSpPr>
        <p:spPr>
          <a:xfrm>
            <a:off x="4482619" y="1357937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6ECE6C6-A5AA-4A24-B49D-64819642C33E}"/>
              </a:ext>
            </a:extLst>
          </p:cNvPr>
          <p:cNvSpPr txBox="1"/>
          <p:nvPr/>
        </p:nvSpPr>
        <p:spPr>
          <a:xfrm>
            <a:off x="14149770" y="793476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47C376D-AEF0-4E59-8FFC-CBF7F3F881FC}"/>
              </a:ext>
            </a:extLst>
          </p:cNvPr>
          <p:cNvSpPr txBox="1"/>
          <p:nvPr/>
        </p:nvSpPr>
        <p:spPr>
          <a:xfrm>
            <a:off x="4534875" y="5761972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NerdStash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114592F-C0CA-4C9F-814F-63740F7D36CA}"/>
              </a:ext>
            </a:extLst>
          </p:cNvPr>
          <p:cNvSpPr txBox="1"/>
          <p:nvPr/>
        </p:nvSpPr>
        <p:spPr>
          <a:xfrm>
            <a:off x="14149770" y="4023295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Images via Polygon and IGN</a:t>
            </a:r>
          </a:p>
        </p:txBody>
      </p:sp>
      <p:pic>
        <p:nvPicPr>
          <p:cNvPr id="79" name="Picture 12" descr="The Witcher 3: How to Get Red Mutagens | The Nerd Stash">
            <a:extLst>
              <a:ext uri="{FF2B5EF4-FFF2-40B4-BE49-F238E27FC236}">
                <a16:creationId xmlns:a16="http://schemas.microsoft.com/office/drawing/2014/main" id="{17A91D1D-FFBB-4B3D-AC05-5269EC678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705" y="2188934"/>
            <a:ext cx="6261114" cy="3521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16" descr="Ancient Shrine - Zelda Wiki">
            <a:extLst>
              <a:ext uri="{FF2B5EF4-FFF2-40B4-BE49-F238E27FC236}">
                <a16:creationId xmlns:a16="http://schemas.microsoft.com/office/drawing/2014/main" id="{851B2B6E-314A-49AD-AD1F-0DDE4EC0C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2456" y="1594482"/>
            <a:ext cx="4305300" cy="242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18" descr="Zelda: Breath of the Wild guide: Ritaag Zumo shrine (Into the Vortex shrine  quest) location, treasure and puzzle solutions - Polygon">
            <a:extLst>
              <a:ext uri="{FF2B5EF4-FFF2-40B4-BE49-F238E27FC236}">
                <a16:creationId xmlns:a16="http://schemas.microsoft.com/office/drawing/2014/main" id="{9029B0BA-97D3-4270-84BE-E081F284C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84188" y="1594482"/>
            <a:ext cx="57150" cy="2443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0" descr="How to Get Heart Containers - The Legend of Zelda: Breath of the Wild Wiki  Guide - IGN">
            <a:extLst>
              <a:ext uri="{FF2B5EF4-FFF2-40B4-BE49-F238E27FC236}">
                <a16:creationId xmlns:a16="http://schemas.microsoft.com/office/drawing/2014/main" id="{C6E30A82-261B-4768-86B7-5AB8A23AC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9262" y="1594482"/>
            <a:ext cx="57150" cy="2421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3" name="Group 82">
            <a:extLst>
              <a:ext uri="{FF2B5EF4-FFF2-40B4-BE49-F238E27FC236}">
                <a16:creationId xmlns:a16="http://schemas.microsoft.com/office/drawing/2014/main" id="{8919A477-B03C-4A50-B43F-94CE6C3616E3}"/>
              </a:ext>
            </a:extLst>
          </p:cNvPr>
          <p:cNvGrpSpPr/>
          <p:nvPr/>
        </p:nvGrpSpPr>
        <p:grpSpPr>
          <a:xfrm>
            <a:off x="-343432" y="-3203877"/>
            <a:ext cx="18866498" cy="16408347"/>
            <a:chOff x="497810" y="2861539"/>
            <a:chExt cx="4561553" cy="3967220"/>
          </a:xfrm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BA98E43E-CA6C-4FD2-A632-67BDA4035B46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F2C74B60-0FE9-4E04-8AF2-2710663B04E4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103" name="Isosceles Triangle 102">
                  <a:extLst>
                    <a:ext uri="{FF2B5EF4-FFF2-40B4-BE49-F238E27FC236}">
                      <a16:creationId xmlns:a16="http://schemas.microsoft.com/office/drawing/2014/main" id="{186E517A-342B-4261-A388-98984A79098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Isosceles Triangle 103">
                  <a:extLst>
                    <a:ext uri="{FF2B5EF4-FFF2-40B4-BE49-F238E27FC236}">
                      <a16:creationId xmlns:a16="http://schemas.microsoft.com/office/drawing/2014/main" id="{4549DC43-3093-42D6-8DB2-CFB048A736DF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8C52D0E0-7828-495F-93CE-2795906FC601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A6094BC5-AAC2-477A-ACFF-ADEF4E96A5E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2A35841E-76D6-4E94-8D59-73023339C591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43B775F8-C1B7-4425-8FFF-9F91996FE33D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99" name="Isosceles Triangle 98">
                  <a:extLst>
                    <a:ext uri="{FF2B5EF4-FFF2-40B4-BE49-F238E27FC236}">
                      <a16:creationId xmlns:a16="http://schemas.microsoft.com/office/drawing/2014/main" id="{7DBC5765-5FFF-4963-993C-38C971A4CCDA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0" name="Isosceles Triangle 99">
                  <a:extLst>
                    <a:ext uri="{FF2B5EF4-FFF2-40B4-BE49-F238E27FC236}">
                      <a16:creationId xmlns:a16="http://schemas.microsoft.com/office/drawing/2014/main" id="{D4CBEBA0-1054-43A9-AB27-7272025B288F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9FAB197-46EB-40D2-A546-22BF8E9C30E0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97" name="Isosceles Triangle 96">
                  <a:extLst>
                    <a:ext uri="{FF2B5EF4-FFF2-40B4-BE49-F238E27FC236}">
                      <a16:creationId xmlns:a16="http://schemas.microsoft.com/office/drawing/2014/main" id="{C8762723-46C6-4E4A-BC93-94B1B7E6BF29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Isosceles Triangle 97">
                  <a:extLst>
                    <a:ext uri="{FF2B5EF4-FFF2-40B4-BE49-F238E27FC236}">
                      <a16:creationId xmlns:a16="http://schemas.microsoft.com/office/drawing/2014/main" id="{6C7E2188-59BB-49FC-B5A9-FC03A3AF02A5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61E3E769-EE8C-47E7-8143-525495C5760B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95" name="Isosceles Triangle 94">
                  <a:extLst>
                    <a:ext uri="{FF2B5EF4-FFF2-40B4-BE49-F238E27FC236}">
                      <a16:creationId xmlns:a16="http://schemas.microsoft.com/office/drawing/2014/main" id="{52360551-5502-4246-BB09-1FF6ACD1D0E5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Isosceles Triangle 95">
                  <a:extLst>
                    <a:ext uri="{FF2B5EF4-FFF2-40B4-BE49-F238E27FC236}">
                      <a16:creationId xmlns:a16="http://schemas.microsoft.com/office/drawing/2014/main" id="{43D6F7C1-C4CD-410D-A50B-8F6635DE3467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6F8E62C4-6893-4E19-8629-A6F1C0B8F3A0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17A536B8-ADB8-42CD-BAF9-36F8DFBB5DD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00AFFE9B-7EE9-4839-83C2-72C722F9A642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85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48C0F9DA-363A-4F38-924F-6E6F30666A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6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898D0AC1-92C0-45FA-9A5B-B8AE048B03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6" name="Picture 2" descr="Eco-Capitalism - Polcompball Wiki">
            <a:extLst>
              <a:ext uri="{FF2B5EF4-FFF2-40B4-BE49-F238E27FC236}">
                <a16:creationId xmlns:a16="http://schemas.microsoft.com/office/drawing/2014/main" id="{FD70F60E-4AFA-4F20-838C-A8E982091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000" b="94667" l="9778" r="90667">
                        <a14:foregroundMark x1="54222" y1="7556" x2="54222" y2="7556"/>
                        <a14:foregroundMark x1="54222" y1="4000" x2="54222" y2="4000"/>
                        <a14:foregroundMark x1="45333" y1="92889" x2="45333" y2="92889"/>
                        <a14:foregroundMark x1="52444" y1="95111" x2="52444" y2="95111"/>
                        <a14:foregroundMark x1="42222" y1="56000" x2="42222" y2="56000"/>
                        <a14:foregroundMark x1="63556" y1="55556" x2="63556" y2="55556"/>
                        <a14:foregroundMark x1="48889" y1="55556" x2="48889" y2="55556"/>
                        <a14:foregroundMark x1="44444" y1="55556" x2="44444" y2="55556"/>
                        <a14:foregroundMark x1="64444" y1="55556" x2="64444" y2="55556"/>
                        <a14:foregroundMark x1="67556" y1="54222" x2="67556" y2="54222"/>
                        <a14:foregroundMark x1="90667" y1="67111" x2="90667" y2="67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1973" y="1939321"/>
            <a:ext cx="1446271" cy="1446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423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2C8BE4F4-5AB4-477C-97A0-B0BEF83AAC0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Increasing Health 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9000993-B8B6-4B3D-8C2F-E201480DC9AA}"/>
              </a:ext>
            </a:extLst>
          </p:cNvPr>
          <p:cNvSpPr txBox="1"/>
          <p:nvPr/>
        </p:nvSpPr>
        <p:spPr>
          <a:xfrm>
            <a:off x="-3958403" y="973926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6ECE6C6-A5AA-4A24-B49D-64819642C33E}"/>
              </a:ext>
            </a:extLst>
          </p:cNvPr>
          <p:cNvSpPr txBox="1"/>
          <p:nvPr/>
        </p:nvSpPr>
        <p:spPr>
          <a:xfrm>
            <a:off x="4481843" y="1403116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47C376D-AEF0-4E59-8FFC-CBF7F3F881FC}"/>
              </a:ext>
            </a:extLst>
          </p:cNvPr>
          <p:cNvSpPr txBox="1"/>
          <p:nvPr/>
        </p:nvSpPr>
        <p:spPr>
          <a:xfrm>
            <a:off x="-3958403" y="4228025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NerdStash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114592F-C0CA-4C9F-814F-63740F7D36CA}"/>
              </a:ext>
            </a:extLst>
          </p:cNvPr>
          <p:cNvSpPr txBox="1"/>
          <p:nvPr/>
        </p:nvSpPr>
        <p:spPr>
          <a:xfrm>
            <a:off x="4534875" y="5674386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Images via Polygon and IGN</a:t>
            </a:r>
          </a:p>
        </p:txBody>
      </p:sp>
      <p:pic>
        <p:nvPicPr>
          <p:cNvPr id="79" name="Picture 12" descr="The Witcher 3: How to Get Red Mutagens | The Nerd Stash">
            <a:extLst>
              <a:ext uri="{FF2B5EF4-FFF2-40B4-BE49-F238E27FC236}">
                <a16:creationId xmlns:a16="http://schemas.microsoft.com/office/drawing/2014/main" id="{17A91D1D-FFBB-4B3D-AC05-5269EC678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68045" y="1804923"/>
            <a:ext cx="4209955" cy="236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16" descr="Ancient Shrine - Zelda Wiki">
            <a:extLst>
              <a:ext uri="{FF2B5EF4-FFF2-40B4-BE49-F238E27FC236}">
                <a16:creationId xmlns:a16="http://schemas.microsoft.com/office/drawing/2014/main" id="{851B2B6E-314A-49AD-AD1F-0DDE4EC0C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417" y="2234113"/>
            <a:ext cx="6199166" cy="348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18" descr="Zelda: Breath of the Wild guide: Ritaag Zumo shrine (Into the Vortex shrine  quest) location, treasure and puzzle solutions - Polygon">
            <a:extLst>
              <a:ext uri="{FF2B5EF4-FFF2-40B4-BE49-F238E27FC236}">
                <a16:creationId xmlns:a16="http://schemas.microsoft.com/office/drawing/2014/main" id="{9029B0BA-97D3-4270-84BE-E081F284C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4006" y="2218305"/>
            <a:ext cx="82288" cy="3518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0" descr="How to Get Heart Containers - The Legend of Zelda: Breath of the Wild Wiki  Guide - IGN">
            <a:extLst>
              <a:ext uri="{FF2B5EF4-FFF2-40B4-BE49-F238E27FC236}">
                <a16:creationId xmlns:a16="http://schemas.microsoft.com/office/drawing/2014/main" id="{C6E30A82-261B-4768-86B7-5AB8A23AC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9726" y="2212274"/>
            <a:ext cx="82288" cy="3530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96296097-9490-45A4-B7B9-1226557F79AE}"/>
              </a:ext>
            </a:extLst>
          </p:cNvPr>
          <p:cNvGrpSpPr/>
          <p:nvPr/>
        </p:nvGrpSpPr>
        <p:grpSpPr>
          <a:xfrm>
            <a:off x="-2573299" y="-3777139"/>
            <a:ext cx="19118562" cy="16627569"/>
            <a:chOff x="497810" y="2861539"/>
            <a:chExt cx="4561553" cy="3967220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F3F2A77-FD20-4303-9A71-6CD49F3FA929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3548EB51-A0C3-4BF9-A5C4-4A95CD752EC7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78" name="Isosceles Triangle 77">
                  <a:extLst>
                    <a:ext uri="{FF2B5EF4-FFF2-40B4-BE49-F238E27FC236}">
                      <a16:creationId xmlns:a16="http://schemas.microsoft.com/office/drawing/2014/main" id="{BD6A3A88-01E5-4AE3-8321-A59BB6C66ECE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83" name="Isosceles Triangle 82">
                  <a:extLst>
                    <a:ext uri="{FF2B5EF4-FFF2-40B4-BE49-F238E27FC236}">
                      <a16:creationId xmlns:a16="http://schemas.microsoft.com/office/drawing/2014/main" id="{4ADA0721-C412-4AFA-8E0E-2C05AE813624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F478D9B5-E212-4B26-A2A2-0C4FE2869DAC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0E653527-6CA4-46B4-927A-3B4F0FBBBAFE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0BCF55DB-F638-456C-97AA-4B138AF95016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2E4E8818-2301-4D20-956F-CE3D023F36B3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74" name="Isosceles Triangle 73">
                  <a:extLst>
                    <a:ext uri="{FF2B5EF4-FFF2-40B4-BE49-F238E27FC236}">
                      <a16:creationId xmlns:a16="http://schemas.microsoft.com/office/drawing/2014/main" id="{ED746B5D-7891-4CAB-8F1A-D75584C4E492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5" name="Isosceles Triangle 74">
                  <a:extLst>
                    <a:ext uri="{FF2B5EF4-FFF2-40B4-BE49-F238E27FC236}">
                      <a16:creationId xmlns:a16="http://schemas.microsoft.com/office/drawing/2014/main" id="{96A8E677-C633-4762-8EB0-D29AF5A5361C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E00BC31A-EAC4-4F5E-B2A3-3B1A88E339C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72" name="Isosceles Triangle 71">
                  <a:extLst>
                    <a:ext uri="{FF2B5EF4-FFF2-40B4-BE49-F238E27FC236}">
                      <a16:creationId xmlns:a16="http://schemas.microsoft.com/office/drawing/2014/main" id="{FFE6C48B-F8F2-4E2C-BE7F-0C7D784BE1BF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3" name="Isosceles Triangle 72">
                  <a:extLst>
                    <a:ext uri="{FF2B5EF4-FFF2-40B4-BE49-F238E27FC236}">
                      <a16:creationId xmlns:a16="http://schemas.microsoft.com/office/drawing/2014/main" id="{BB047C6B-ECA8-46D5-AAA5-E03E90250186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C25C91D8-1BB9-4F07-9CED-ADB906B15900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70" name="Isosceles Triangle 69">
                  <a:extLst>
                    <a:ext uri="{FF2B5EF4-FFF2-40B4-BE49-F238E27FC236}">
                      <a16:creationId xmlns:a16="http://schemas.microsoft.com/office/drawing/2014/main" id="{915DCA97-64A3-4A0C-9928-6A67C2908F0F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1" name="Isosceles Triangle 70">
                  <a:extLst>
                    <a:ext uri="{FF2B5EF4-FFF2-40B4-BE49-F238E27FC236}">
                      <a16:creationId xmlns:a16="http://schemas.microsoft.com/office/drawing/2014/main" id="{5C1A1BEA-27B0-4FF0-A289-FF4A2AE5524C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F27243CD-40A6-42FF-A592-2840F0BB6E6D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1036D448-93C6-4F49-91B2-0286C08419E2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2A3EB728-492F-40CD-B2D7-17771384690C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36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C582C453-B4B1-4361-A855-158B18E7E8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37A5C5ED-2BA7-466D-856D-1543A4F24D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10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2C8BE4F4-5AB4-477C-97A0-B0BEF83AAC0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Increasing Health 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9000993-B8B6-4B3D-8C2F-E201480DC9AA}"/>
              </a:ext>
            </a:extLst>
          </p:cNvPr>
          <p:cNvSpPr txBox="1"/>
          <p:nvPr/>
        </p:nvSpPr>
        <p:spPr>
          <a:xfrm>
            <a:off x="-3958403" y="973926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6ECE6C6-A5AA-4A24-B49D-64819642C33E}"/>
              </a:ext>
            </a:extLst>
          </p:cNvPr>
          <p:cNvSpPr txBox="1"/>
          <p:nvPr/>
        </p:nvSpPr>
        <p:spPr>
          <a:xfrm>
            <a:off x="4481843" y="1403116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47C376D-AEF0-4E59-8FFC-CBF7F3F881FC}"/>
              </a:ext>
            </a:extLst>
          </p:cNvPr>
          <p:cNvSpPr txBox="1"/>
          <p:nvPr/>
        </p:nvSpPr>
        <p:spPr>
          <a:xfrm>
            <a:off x="-3958403" y="4228025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NerdStash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114592F-C0CA-4C9F-814F-63740F7D36CA}"/>
              </a:ext>
            </a:extLst>
          </p:cNvPr>
          <p:cNvSpPr txBox="1"/>
          <p:nvPr/>
        </p:nvSpPr>
        <p:spPr>
          <a:xfrm>
            <a:off x="4534875" y="5674386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Images via Polygon and IGN</a:t>
            </a:r>
          </a:p>
        </p:txBody>
      </p:sp>
      <p:pic>
        <p:nvPicPr>
          <p:cNvPr id="79" name="Picture 12" descr="The Witcher 3: How to Get Red Mutagens | The Nerd Stash">
            <a:extLst>
              <a:ext uri="{FF2B5EF4-FFF2-40B4-BE49-F238E27FC236}">
                <a16:creationId xmlns:a16="http://schemas.microsoft.com/office/drawing/2014/main" id="{17A91D1D-FFBB-4B3D-AC05-5269EC678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68045" y="1804923"/>
            <a:ext cx="4209955" cy="236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16" descr="Ancient Shrine - Zelda Wiki">
            <a:extLst>
              <a:ext uri="{FF2B5EF4-FFF2-40B4-BE49-F238E27FC236}">
                <a16:creationId xmlns:a16="http://schemas.microsoft.com/office/drawing/2014/main" id="{851B2B6E-314A-49AD-AD1F-0DDE4EC0C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417" y="2234113"/>
            <a:ext cx="84986" cy="348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18" descr="Zelda: Breath of the Wild guide: Ritaag Zumo shrine (Into the Vortex shrine  quest) location, treasure and puzzle solutions - Polygon">
            <a:extLst>
              <a:ext uri="{FF2B5EF4-FFF2-40B4-BE49-F238E27FC236}">
                <a16:creationId xmlns:a16="http://schemas.microsoft.com/office/drawing/2014/main" id="{9029B0BA-97D3-4270-84BE-E081F284C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514" y="2218305"/>
            <a:ext cx="5006972" cy="3518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0" descr="How to Get Heart Containers - The Legend of Zelda: Breath of the Wild Wiki  Guide - IGN">
            <a:extLst>
              <a:ext uri="{FF2B5EF4-FFF2-40B4-BE49-F238E27FC236}">
                <a16:creationId xmlns:a16="http://schemas.microsoft.com/office/drawing/2014/main" id="{C6E30A82-261B-4768-86B7-5AB8A23AC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9726" y="2212274"/>
            <a:ext cx="82288" cy="3530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96296097-9490-45A4-B7B9-1226557F79AE}"/>
              </a:ext>
            </a:extLst>
          </p:cNvPr>
          <p:cNvGrpSpPr/>
          <p:nvPr/>
        </p:nvGrpSpPr>
        <p:grpSpPr>
          <a:xfrm>
            <a:off x="-2573299" y="-3777139"/>
            <a:ext cx="19118562" cy="16627569"/>
            <a:chOff x="497810" y="2861539"/>
            <a:chExt cx="4561553" cy="3967220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F3F2A77-FD20-4303-9A71-6CD49F3FA929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3548EB51-A0C3-4BF9-A5C4-4A95CD752EC7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78" name="Isosceles Triangle 77">
                  <a:extLst>
                    <a:ext uri="{FF2B5EF4-FFF2-40B4-BE49-F238E27FC236}">
                      <a16:creationId xmlns:a16="http://schemas.microsoft.com/office/drawing/2014/main" id="{BD6A3A88-01E5-4AE3-8321-A59BB6C66ECE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83" name="Isosceles Triangle 82">
                  <a:extLst>
                    <a:ext uri="{FF2B5EF4-FFF2-40B4-BE49-F238E27FC236}">
                      <a16:creationId xmlns:a16="http://schemas.microsoft.com/office/drawing/2014/main" id="{4ADA0721-C412-4AFA-8E0E-2C05AE813624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F478D9B5-E212-4B26-A2A2-0C4FE2869DAC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0E653527-6CA4-46B4-927A-3B4F0FBBBAFE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0BCF55DB-F638-456C-97AA-4B138AF95016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2E4E8818-2301-4D20-956F-CE3D023F36B3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74" name="Isosceles Triangle 73">
                  <a:extLst>
                    <a:ext uri="{FF2B5EF4-FFF2-40B4-BE49-F238E27FC236}">
                      <a16:creationId xmlns:a16="http://schemas.microsoft.com/office/drawing/2014/main" id="{ED746B5D-7891-4CAB-8F1A-D75584C4E492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5" name="Isosceles Triangle 74">
                  <a:extLst>
                    <a:ext uri="{FF2B5EF4-FFF2-40B4-BE49-F238E27FC236}">
                      <a16:creationId xmlns:a16="http://schemas.microsoft.com/office/drawing/2014/main" id="{96A8E677-C633-4762-8EB0-D29AF5A5361C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E00BC31A-EAC4-4F5E-B2A3-3B1A88E339C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72" name="Isosceles Triangle 71">
                  <a:extLst>
                    <a:ext uri="{FF2B5EF4-FFF2-40B4-BE49-F238E27FC236}">
                      <a16:creationId xmlns:a16="http://schemas.microsoft.com/office/drawing/2014/main" id="{FFE6C48B-F8F2-4E2C-BE7F-0C7D784BE1BF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3" name="Isosceles Triangle 72">
                  <a:extLst>
                    <a:ext uri="{FF2B5EF4-FFF2-40B4-BE49-F238E27FC236}">
                      <a16:creationId xmlns:a16="http://schemas.microsoft.com/office/drawing/2014/main" id="{BB047C6B-ECA8-46D5-AAA5-E03E90250186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C25C91D8-1BB9-4F07-9CED-ADB906B15900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70" name="Isosceles Triangle 69">
                  <a:extLst>
                    <a:ext uri="{FF2B5EF4-FFF2-40B4-BE49-F238E27FC236}">
                      <a16:creationId xmlns:a16="http://schemas.microsoft.com/office/drawing/2014/main" id="{915DCA97-64A3-4A0C-9928-6A67C2908F0F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1" name="Isosceles Triangle 70">
                  <a:extLst>
                    <a:ext uri="{FF2B5EF4-FFF2-40B4-BE49-F238E27FC236}">
                      <a16:creationId xmlns:a16="http://schemas.microsoft.com/office/drawing/2014/main" id="{5C1A1BEA-27B0-4FF0-A289-FF4A2AE5524C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F27243CD-40A6-42FF-A592-2840F0BB6E6D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1036D448-93C6-4F49-91B2-0286C08419E2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2A3EB728-492F-40CD-B2D7-17771384690C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36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C582C453-B4B1-4361-A855-158B18E7E8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37A5C5ED-2BA7-466D-856D-1543A4F24D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027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2C8BE4F4-5AB4-477C-97A0-B0BEF83AAC0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Increasing Health 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9000993-B8B6-4B3D-8C2F-E201480DC9AA}"/>
              </a:ext>
            </a:extLst>
          </p:cNvPr>
          <p:cNvSpPr txBox="1"/>
          <p:nvPr/>
        </p:nvSpPr>
        <p:spPr>
          <a:xfrm>
            <a:off x="-3958403" y="973926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6ECE6C6-A5AA-4A24-B49D-64819642C33E}"/>
              </a:ext>
            </a:extLst>
          </p:cNvPr>
          <p:cNvSpPr txBox="1"/>
          <p:nvPr/>
        </p:nvSpPr>
        <p:spPr>
          <a:xfrm>
            <a:off x="4481843" y="1403116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47C376D-AEF0-4E59-8FFC-CBF7F3F881FC}"/>
              </a:ext>
            </a:extLst>
          </p:cNvPr>
          <p:cNvSpPr txBox="1"/>
          <p:nvPr/>
        </p:nvSpPr>
        <p:spPr>
          <a:xfrm>
            <a:off x="-3958403" y="4228025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NerdStash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114592F-C0CA-4C9F-814F-63740F7D36CA}"/>
              </a:ext>
            </a:extLst>
          </p:cNvPr>
          <p:cNvSpPr txBox="1"/>
          <p:nvPr/>
        </p:nvSpPr>
        <p:spPr>
          <a:xfrm>
            <a:off x="4534875" y="5674386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Images via Polygon and IGN</a:t>
            </a:r>
          </a:p>
        </p:txBody>
      </p:sp>
      <p:pic>
        <p:nvPicPr>
          <p:cNvPr id="79" name="Picture 12" descr="The Witcher 3: How to Get Red Mutagens | The Nerd Stash">
            <a:extLst>
              <a:ext uri="{FF2B5EF4-FFF2-40B4-BE49-F238E27FC236}">
                <a16:creationId xmlns:a16="http://schemas.microsoft.com/office/drawing/2014/main" id="{17A91D1D-FFBB-4B3D-AC05-5269EC678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68045" y="1804923"/>
            <a:ext cx="4209955" cy="236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16" descr="Ancient Shrine - Zelda Wiki">
            <a:extLst>
              <a:ext uri="{FF2B5EF4-FFF2-40B4-BE49-F238E27FC236}">
                <a16:creationId xmlns:a16="http://schemas.microsoft.com/office/drawing/2014/main" id="{851B2B6E-314A-49AD-AD1F-0DDE4EC0C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417" y="2234113"/>
            <a:ext cx="84986" cy="348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18" descr="Zelda: Breath of the Wild guide: Ritaag Zumo shrine (Into the Vortex shrine  quest) location, treasure and puzzle solutions - Polygon">
            <a:extLst>
              <a:ext uri="{FF2B5EF4-FFF2-40B4-BE49-F238E27FC236}">
                <a16:creationId xmlns:a16="http://schemas.microsoft.com/office/drawing/2014/main" id="{9029B0BA-97D3-4270-84BE-E081F284C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498" y="2218305"/>
            <a:ext cx="84986" cy="3518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0" descr="How to Get Heart Containers - The Legend of Zelda: Breath of the Wild Wiki  Guide - IGN">
            <a:extLst>
              <a:ext uri="{FF2B5EF4-FFF2-40B4-BE49-F238E27FC236}">
                <a16:creationId xmlns:a16="http://schemas.microsoft.com/office/drawing/2014/main" id="{C6E30A82-261B-4768-86B7-5AB8A23AC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0312" y="2202704"/>
            <a:ext cx="5835166" cy="3530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96296097-9490-45A4-B7B9-1226557F79AE}"/>
              </a:ext>
            </a:extLst>
          </p:cNvPr>
          <p:cNvGrpSpPr/>
          <p:nvPr/>
        </p:nvGrpSpPr>
        <p:grpSpPr>
          <a:xfrm>
            <a:off x="-2573299" y="-3777139"/>
            <a:ext cx="19118562" cy="16627569"/>
            <a:chOff x="497810" y="2861539"/>
            <a:chExt cx="4561553" cy="3967220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F3F2A77-FD20-4303-9A71-6CD49F3FA929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3548EB51-A0C3-4BF9-A5C4-4A95CD752EC7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78" name="Isosceles Triangle 77">
                  <a:extLst>
                    <a:ext uri="{FF2B5EF4-FFF2-40B4-BE49-F238E27FC236}">
                      <a16:creationId xmlns:a16="http://schemas.microsoft.com/office/drawing/2014/main" id="{BD6A3A88-01E5-4AE3-8321-A59BB6C66ECE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83" name="Isosceles Triangle 82">
                  <a:extLst>
                    <a:ext uri="{FF2B5EF4-FFF2-40B4-BE49-F238E27FC236}">
                      <a16:creationId xmlns:a16="http://schemas.microsoft.com/office/drawing/2014/main" id="{4ADA0721-C412-4AFA-8E0E-2C05AE813624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F478D9B5-E212-4B26-A2A2-0C4FE2869DAC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0E653527-6CA4-46B4-927A-3B4F0FBBBAFE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0BCF55DB-F638-456C-97AA-4B138AF95016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2E4E8818-2301-4D20-956F-CE3D023F36B3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74" name="Isosceles Triangle 73">
                  <a:extLst>
                    <a:ext uri="{FF2B5EF4-FFF2-40B4-BE49-F238E27FC236}">
                      <a16:creationId xmlns:a16="http://schemas.microsoft.com/office/drawing/2014/main" id="{ED746B5D-7891-4CAB-8F1A-D75584C4E492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5" name="Isosceles Triangle 74">
                  <a:extLst>
                    <a:ext uri="{FF2B5EF4-FFF2-40B4-BE49-F238E27FC236}">
                      <a16:creationId xmlns:a16="http://schemas.microsoft.com/office/drawing/2014/main" id="{96A8E677-C633-4762-8EB0-D29AF5A5361C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E00BC31A-EAC4-4F5E-B2A3-3B1A88E339C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72" name="Isosceles Triangle 71">
                  <a:extLst>
                    <a:ext uri="{FF2B5EF4-FFF2-40B4-BE49-F238E27FC236}">
                      <a16:creationId xmlns:a16="http://schemas.microsoft.com/office/drawing/2014/main" id="{FFE6C48B-F8F2-4E2C-BE7F-0C7D784BE1BF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3" name="Isosceles Triangle 72">
                  <a:extLst>
                    <a:ext uri="{FF2B5EF4-FFF2-40B4-BE49-F238E27FC236}">
                      <a16:creationId xmlns:a16="http://schemas.microsoft.com/office/drawing/2014/main" id="{BB047C6B-ECA8-46D5-AAA5-E03E90250186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C25C91D8-1BB9-4F07-9CED-ADB906B15900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70" name="Isosceles Triangle 69">
                  <a:extLst>
                    <a:ext uri="{FF2B5EF4-FFF2-40B4-BE49-F238E27FC236}">
                      <a16:creationId xmlns:a16="http://schemas.microsoft.com/office/drawing/2014/main" id="{915DCA97-64A3-4A0C-9928-6A67C2908F0F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71" name="Isosceles Triangle 70">
                  <a:extLst>
                    <a:ext uri="{FF2B5EF4-FFF2-40B4-BE49-F238E27FC236}">
                      <a16:creationId xmlns:a16="http://schemas.microsoft.com/office/drawing/2014/main" id="{5C1A1BEA-27B0-4FF0-A289-FF4A2AE5524C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F27243CD-40A6-42FF-A592-2840F0BB6E6D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1036D448-93C6-4F49-91B2-0286C08419E2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2A3EB728-492F-40CD-B2D7-17771384690C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36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C582C453-B4B1-4361-A855-158B18E7E8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37A5C5ED-2BA7-466D-856D-1543A4F24D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" descr="State Shinto - Polcompball Wiki">
            <a:extLst>
              <a:ext uri="{FF2B5EF4-FFF2-40B4-BE49-F238E27FC236}">
                <a16:creationId xmlns:a16="http://schemas.microsoft.com/office/drawing/2014/main" id="{B6213621-6C87-4513-92EA-C7184A4CA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635" y="2619567"/>
            <a:ext cx="1551286" cy="1522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63940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-317644" y="-2493447"/>
            <a:ext cx="15797267" cy="13739012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5" name="Title 1">
            <a:extLst>
              <a:ext uri="{FF2B5EF4-FFF2-40B4-BE49-F238E27FC236}">
                <a16:creationId xmlns:a16="http://schemas.microsoft.com/office/drawing/2014/main" id="{2C8BE4F4-5AB4-477C-97A0-B0BEF83AAC0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Increasing Health 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9000993-B8B6-4B3D-8C2F-E201480DC9AA}"/>
              </a:ext>
            </a:extLst>
          </p:cNvPr>
          <p:cNvSpPr txBox="1"/>
          <p:nvPr/>
        </p:nvSpPr>
        <p:spPr>
          <a:xfrm>
            <a:off x="2015345" y="1594482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6ECE6C6-A5AA-4A24-B49D-64819642C33E}"/>
              </a:ext>
            </a:extLst>
          </p:cNvPr>
          <p:cNvSpPr txBox="1"/>
          <p:nvPr/>
        </p:nvSpPr>
        <p:spPr>
          <a:xfrm>
            <a:off x="6985982" y="1613532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47C376D-AEF0-4E59-8FFC-CBF7F3F881FC}"/>
              </a:ext>
            </a:extLst>
          </p:cNvPr>
          <p:cNvSpPr txBox="1"/>
          <p:nvPr/>
        </p:nvSpPr>
        <p:spPr>
          <a:xfrm>
            <a:off x="2015345" y="484858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NerdStash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114592F-C0CA-4C9F-814F-63740F7D36CA}"/>
              </a:ext>
            </a:extLst>
          </p:cNvPr>
          <p:cNvSpPr txBox="1"/>
          <p:nvPr/>
        </p:nvSpPr>
        <p:spPr>
          <a:xfrm>
            <a:off x="6985982" y="4843351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Images via Polygon and IGN</a:t>
            </a:r>
          </a:p>
        </p:txBody>
      </p:sp>
      <p:pic>
        <p:nvPicPr>
          <p:cNvPr id="79" name="Picture 12" descr="The Witcher 3: How to Get Red Mutagens | The Nerd Stash">
            <a:extLst>
              <a:ext uri="{FF2B5EF4-FFF2-40B4-BE49-F238E27FC236}">
                <a16:creationId xmlns:a16="http://schemas.microsoft.com/office/drawing/2014/main" id="{17A91D1D-FFBB-4B3D-AC05-5269EC678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703" y="2425479"/>
            <a:ext cx="4209955" cy="236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16" descr="Ancient Shrine - Zelda Wiki">
            <a:extLst>
              <a:ext uri="{FF2B5EF4-FFF2-40B4-BE49-F238E27FC236}">
                <a16:creationId xmlns:a16="http://schemas.microsoft.com/office/drawing/2014/main" id="{851B2B6E-314A-49AD-AD1F-0DDE4EC0C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668" y="2414538"/>
            <a:ext cx="4305300" cy="242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18" descr="Zelda: Breath of the Wild guide: Ritaag Zumo shrine (Into the Vortex shrine  quest) location, treasure and puzzle solutions - Polygon">
            <a:extLst>
              <a:ext uri="{FF2B5EF4-FFF2-40B4-BE49-F238E27FC236}">
                <a16:creationId xmlns:a16="http://schemas.microsoft.com/office/drawing/2014/main" id="{9029B0BA-97D3-4270-84BE-E081F284C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400" y="2414538"/>
            <a:ext cx="57150" cy="2443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0" descr="How to Get Heart Containers - The Legend of Zelda: Breath of the Wild Wiki  Guide - IGN">
            <a:extLst>
              <a:ext uri="{FF2B5EF4-FFF2-40B4-BE49-F238E27FC236}">
                <a16:creationId xmlns:a16="http://schemas.microsoft.com/office/drawing/2014/main" id="{C6E30A82-261B-4768-86B7-5AB8A23AC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5474" y="2414538"/>
            <a:ext cx="57150" cy="2421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itle 3">
            <a:extLst>
              <a:ext uri="{FF2B5EF4-FFF2-40B4-BE49-F238E27FC236}">
                <a16:creationId xmlns:a16="http://schemas.microsoft.com/office/drawing/2014/main" id="{37DCC3C2-03D1-4746-9770-57AEA2860F47}"/>
              </a:ext>
            </a:extLst>
          </p:cNvPr>
          <p:cNvSpPr txBox="1">
            <a:spLocks/>
          </p:cNvSpPr>
          <p:nvPr/>
        </p:nvSpPr>
        <p:spPr>
          <a:xfrm>
            <a:off x="3784185" y="8245113"/>
            <a:ext cx="39298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Our Case Study</a:t>
            </a:r>
          </a:p>
        </p:txBody>
      </p:sp>
      <p:sp>
        <p:nvSpPr>
          <p:cNvPr id="41" name="Content Placeholder 5">
            <a:extLst>
              <a:ext uri="{FF2B5EF4-FFF2-40B4-BE49-F238E27FC236}">
                <a16:creationId xmlns:a16="http://schemas.microsoft.com/office/drawing/2014/main" id="{F478A16A-5DA2-4A4E-827E-B2F083A70E25}"/>
              </a:ext>
            </a:extLst>
          </p:cNvPr>
          <p:cNvSpPr txBox="1">
            <a:spLocks/>
          </p:cNvSpPr>
          <p:nvPr/>
        </p:nvSpPr>
        <p:spPr>
          <a:xfrm>
            <a:off x="594415" y="10385063"/>
            <a:ext cx="5157787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(Mostly) Anthropocentric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Developed in Poland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Western Capitalism</a:t>
            </a:r>
          </a:p>
        </p:txBody>
      </p:sp>
      <p:sp>
        <p:nvSpPr>
          <p:cNvPr id="42" name="Content Placeholder 7">
            <a:extLst>
              <a:ext uri="{FF2B5EF4-FFF2-40B4-BE49-F238E27FC236}">
                <a16:creationId xmlns:a16="http://schemas.microsoft.com/office/drawing/2014/main" id="{6D2F4F53-40E6-4AD6-A33F-BFA79743629C}"/>
              </a:ext>
            </a:extLst>
          </p:cNvPr>
          <p:cNvSpPr txBox="1">
            <a:spLocks/>
          </p:cNvSpPr>
          <p:nvPr/>
        </p:nvSpPr>
        <p:spPr>
          <a:xfrm>
            <a:off x="5926827" y="10385063"/>
            <a:ext cx="5183188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(Mostly) Ecocentric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Developed in Japan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Japanese Shintoism</a:t>
            </a:r>
          </a:p>
        </p:txBody>
      </p:sp>
      <p:pic>
        <p:nvPicPr>
          <p:cNvPr id="43" name="Picture 8" descr="The Witcher 3: Wild Hunt for Nintendo Switch - Nintendo Official Site">
            <a:extLst>
              <a:ext uri="{FF2B5EF4-FFF2-40B4-BE49-F238E27FC236}">
                <a16:creationId xmlns:a16="http://schemas.microsoft.com/office/drawing/2014/main" id="{5295AD6D-D4F8-44E6-A780-0AAFA7F72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571" y="9378536"/>
            <a:ext cx="3431911" cy="193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Breath of the Wild breathed new life into Zelda | Why I Love |  GamesIndustry.biz">
            <a:extLst>
              <a:ext uri="{FF2B5EF4-FFF2-40B4-BE49-F238E27FC236}">
                <a16:creationId xmlns:a16="http://schemas.microsoft.com/office/drawing/2014/main" id="{3C295EDB-1768-47EF-9279-00D2EBA31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2465" y="9378536"/>
            <a:ext cx="3431911" cy="1930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15F41BE-F790-4A54-B771-7B95FFB60286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02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-333254" y="-2349775"/>
            <a:ext cx="15797267" cy="13739012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Title 3">
            <a:extLst>
              <a:ext uri="{FF2B5EF4-FFF2-40B4-BE49-F238E27FC236}">
                <a16:creationId xmlns:a16="http://schemas.microsoft.com/office/drawing/2014/main" id="{77DE0A5F-3D23-4F0B-B9F1-88C805EC2D9E}"/>
              </a:ext>
            </a:extLst>
          </p:cNvPr>
          <p:cNvSpPr txBox="1">
            <a:spLocks/>
          </p:cNvSpPr>
          <p:nvPr/>
        </p:nvSpPr>
        <p:spPr>
          <a:xfrm>
            <a:off x="9284677" y="-2629021"/>
            <a:ext cx="9132277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Q: </a:t>
            </a:r>
            <a:r>
              <a:rPr lang="en-US" u="sng" dirty="0">
                <a:solidFill>
                  <a:schemeClr val="accent4">
                    <a:lumMod val="50000"/>
                  </a:schemeClr>
                </a:solidFill>
              </a:rPr>
              <a:t>Are Japanese Games more Ecocentric than Western Games?</a:t>
            </a:r>
          </a:p>
        </p:txBody>
      </p:sp>
      <p:sp>
        <p:nvSpPr>
          <p:cNvPr id="65" name="Title 3">
            <a:extLst>
              <a:ext uri="{FF2B5EF4-FFF2-40B4-BE49-F238E27FC236}">
                <a16:creationId xmlns:a16="http://schemas.microsoft.com/office/drawing/2014/main" id="{AEBDC5DE-A619-4B5D-9C1B-D8DF9287DED7}"/>
              </a:ext>
            </a:extLst>
          </p:cNvPr>
          <p:cNvSpPr txBox="1">
            <a:spLocks/>
          </p:cNvSpPr>
          <p:nvPr/>
        </p:nvSpPr>
        <p:spPr>
          <a:xfrm>
            <a:off x="4246399" y="102352"/>
            <a:ext cx="39298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Our Case Study</a:t>
            </a:r>
          </a:p>
        </p:txBody>
      </p:sp>
      <p:sp>
        <p:nvSpPr>
          <p:cNvPr id="66" name="Content Placeholder 5">
            <a:extLst>
              <a:ext uri="{FF2B5EF4-FFF2-40B4-BE49-F238E27FC236}">
                <a16:creationId xmlns:a16="http://schemas.microsoft.com/office/drawing/2014/main" id="{268AA266-9CA1-4EED-BAD7-EA2B265BD04C}"/>
              </a:ext>
            </a:extLst>
          </p:cNvPr>
          <p:cNvSpPr txBox="1">
            <a:spLocks/>
          </p:cNvSpPr>
          <p:nvPr/>
        </p:nvSpPr>
        <p:spPr>
          <a:xfrm>
            <a:off x="1056629" y="2242302"/>
            <a:ext cx="5157787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(Mostly) Anthropocentric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Developed in Poland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Western Capitalism</a:t>
            </a:r>
          </a:p>
        </p:txBody>
      </p:sp>
      <p:sp>
        <p:nvSpPr>
          <p:cNvPr id="67" name="Content Placeholder 7">
            <a:extLst>
              <a:ext uri="{FF2B5EF4-FFF2-40B4-BE49-F238E27FC236}">
                <a16:creationId xmlns:a16="http://schemas.microsoft.com/office/drawing/2014/main" id="{0CD0F81A-314B-47C2-B1C7-805A005FFA2C}"/>
              </a:ext>
            </a:extLst>
          </p:cNvPr>
          <p:cNvSpPr txBox="1">
            <a:spLocks/>
          </p:cNvSpPr>
          <p:nvPr/>
        </p:nvSpPr>
        <p:spPr>
          <a:xfrm>
            <a:off x="6389041" y="2242302"/>
            <a:ext cx="5183188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(Mostly) Ecocentric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Developed in Japan</a:t>
            </a:r>
          </a:p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Japanese Shintoism</a:t>
            </a:r>
          </a:p>
        </p:txBody>
      </p:sp>
      <p:pic>
        <p:nvPicPr>
          <p:cNvPr id="72" name="Picture 8" descr="The Witcher 3: Wild Hunt for Nintendo Switch - Nintendo Official Site">
            <a:extLst>
              <a:ext uri="{FF2B5EF4-FFF2-40B4-BE49-F238E27FC236}">
                <a16:creationId xmlns:a16="http://schemas.microsoft.com/office/drawing/2014/main" id="{D3420A26-49F6-487B-975A-38F1FA6C5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1785" y="1235775"/>
            <a:ext cx="3431911" cy="193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4" descr="Breath of the Wild breathed new life into Zelda | Why I Love |  GamesIndustry.biz">
            <a:extLst>
              <a:ext uri="{FF2B5EF4-FFF2-40B4-BE49-F238E27FC236}">
                <a16:creationId xmlns:a16="http://schemas.microsoft.com/office/drawing/2014/main" id="{F71FE1CD-8CB6-4020-882C-298922FC11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679" y="1235775"/>
            <a:ext cx="3431911" cy="1930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02B34F9F-6694-488F-B8B4-3F0A02A7994A}"/>
              </a:ext>
            </a:extLst>
          </p:cNvPr>
          <p:cNvSpPr txBox="1"/>
          <p:nvPr/>
        </p:nvSpPr>
        <p:spPr>
          <a:xfrm>
            <a:off x="2087867" y="12063286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Ganker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DB38737-86DB-4AE8-BB0D-7CF118444B13}"/>
              </a:ext>
            </a:extLst>
          </p:cNvPr>
          <p:cNvSpPr txBox="1"/>
          <p:nvPr/>
        </p:nvSpPr>
        <p:spPr>
          <a:xfrm>
            <a:off x="7058504" y="12058056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Nintendo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C525AD7A-80B7-417F-ADE4-0330C9FBFF1F}"/>
              </a:ext>
            </a:extLst>
          </p:cNvPr>
          <p:cNvSpPr txBox="1">
            <a:spLocks/>
          </p:cNvSpPr>
          <p:nvPr/>
        </p:nvSpPr>
        <p:spPr>
          <a:xfrm>
            <a:off x="279386" y="-532559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4">
                    <a:lumMod val="50000"/>
                  </a:schemeClr>
                </a:solidFill>
              </a:rPr>
              <a:t>Increasing Health 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66D1984-FA69-4A20-B4F8-7299AF0E0053}"/>
              </a:ext>
            </a:extLst>
          </p:cNvPr>
          <p:cNvSpPr txBox="1"/>
          <p:nvPr/>
        </p:nvSpPr>
        <p:spPr>
          <a:xfrm>
            <a:off x="1456531" y="-4096241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The Witcher 3: Anthropocentric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9829242-61FC-404C-80ED-F47A850B4CDA}"/>
              </a:ext>
            </a:extLst>
          </p:cNvPr>
          <p:cNvSpPr txBox="1"/>
          <p:nvPr/>
        </p:nvSpPr>
        <p:spPr>
          <a:xfrm>
            <a:off x="6427168" y="-4077191"/>
            <a:ext cx="3190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Breath of the Wild: Ecocentric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8C3C207-1828-414E-8798-5D4F6C9A79A3}"/>
              </a:ext>
            </a:extLst>
          </p:cNvPr>
          <p:cNvSpPr txBox="1"/>
          <p:nvPr/>
        </p:nvSpPr>
        <p:spPr>
          <a:xfrm>
            <a:off x="1456531" y="-842142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 via </a:t>
            </a:r>
            <a:r>
              <a:rPr lang="en-US" sz="1200" dirty="0" err="1">
                <a:solidFill>
                  <a:schemeClr val="accent4">
                    <a:lumMod val="50000"/>
                  </a:schemeClr>
                </a:solidFill>
              </a:rPr>
              <a:t>NerdStash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DF0DF80-BAA3-4F26-A348-C0D34C97AD73}"/>
              </a:ext>
            </a:extLst>
          </p:cNvPr>
          <p:cNvSpPr txBox="1"/>
          <p:nvPr/>
        </p:nvSpPr>
        <p:spPr>
          <a:xfrm>
            <a:off x="6427168" y="-847372"/>
            <a:ext cx="319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Images via Polygon and IGN</a:t>
            </a:r>
          </a:p>
        </p:txBody>
      </p:sp>
      <p:pic>
        <p:nvPicPr>
          <p:cNvPr id="86" name="Picture 12" descr="The Witcher 3: How to Get Red Mutagens | The Nerd Stash">
            <a:extLst>
              <a:ext uri="{FF2B5EF4-FFF2-40B4-BE49-F238E27FC236}">
                <a16:creationId xmlns:a16="http://schemas.microsoft.com/office/drawing/2014/main" id="{241059A4-C453-4622-B67E-74CEDED41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889" y="-3265244"/>
            <a:ext cx="4209955" cy="236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16" descr="Ancient Shrine - Zelda Wiki">
            <a:extLst>
              <a:ext uri="{FF2B5EF4-FFF2-40B4-BE49-F238E27FC236}">
                <a16:creationId xmlns:a16="http://schemas.microsoft.com/office/drawing/2014/main" id="{FCD8D13A-A470-4A8B-991E-7052F905B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9854" y="-3276185"/>
            <a:ext cx="4305300" cy="242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87CA132-10A9-4510-A0EE-0CF50A8FF968}"/>
              </a:ext>
            </a:extLst>
          </p:cNvPr>
          <p:cNvSpPr/>
          <p:nvPr/>
        </p:nvSpPr>
        <p:spPr>
          <a:xfrm>
            <a:off x="-1007706" y="-5075"/>
            <a:ext cx="14275837" cy="6794576"/>
          </a:xfrm>
          <a:prstGeom prst="rect">
            <a:avLst/>
          </a:prstGeom>
          <a:noFill/>
          <a:ln w="517525">
            <a:solidFill>
              <a:srgbClr val="5A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775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E2F692D-0993-4575-94E8-F5EC353C4675}"/>
              </a:ext>
            </a:extLst>
          </p:cNvPr>
          <p:cNvGrpSpPr/>
          <p:nvPr/>
        </p:nvGrpSpPr>
        <p:grpSpPr>
          <a:xfrm>
            <a:off x="497810" y="2861539"/>
            <a:ext cx="4561553" cy="3967220"/>
            <a:chOff x="497810" y="2861539"/>
            <a:chExt cx="4561553" cy="396722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86790BC5-BBA8-4A3A-8563-F6F9F7037AD8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1D509B4-5FE1-42ED-B7E8-987E8380FDAC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3560C037-AC06-4D87-B680-2C2E289A8034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19C0003E-1617-43F7-A201-E79AEE97686A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B9E5F3F2-4F99-4623-93F4-C98788707079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719FBD7-98E3-4523-A4A7-227055645197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FB21C8D-12CD-4B52-9A7E-ABA7CA867D43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172FC76-49BA-4E75-A1F2-5BFEA91E8BE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9" name="Isosceles Triangle 58">
                  <a:extLst>
                    <a:ext uri="{FF2B5EF4-FFF2-40B4-BE49-F238E27FC236}">
                      <a16:creationId xmlns:a16="http://schemas.microsoft.com/office/drawing/2014/main" id="{CB83C2D2-F8A5-400A-9BA5-FEA527CF74DE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71BBA15-A954-48DC-B862-CDD1AB59FD7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CAD4D5D-4589-465C-AA01-001372454753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57" name="Isosceles Triangle 56">
                  <a:extLst>
                    <a:ext uri="{FF2B5EF4-FFF2-40B4-BE49-F238E27FC236}">
                      <a16:creationId xmlns:a16="http://schemas.microsoft.com/office/drawing/2014/main" id="{A8674D63-D9F6-43F2-BF5E-6D556074DEDB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Isosceles Triangle 57">
                  <a:extLst>
                    <a:ext uri="{FF2B5EF4-FFF2-40B4-BE49-F238E27FC236}">
                      <a16:creationId xmlns:a16="http://schemas.microsoft.com/office/drawing/2014/main" id="{A7200F76-85B1-4463-8F93-780A5D5E8EC7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B3E3F731-1ECF-40EC-8EE1-A311F5B9AD13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EAEA3939-E414-479A-8197-A6F32A744BCB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Isosceles Triangle 55">
                  <a:extLst>
                    <a:ext uri="{FF2B5EF4-FFF2-40B4-BE49-F238E27FC236}">
                      <a16:creationId xmlns:a16="http://schemas.microsoft.com/office/drawing/2014/main" id="{F5733D03-D383-46B1-8A4F-7E185EBFA052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3C1CFA2-CABF-40CC-BE21-F957E1535F6A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FBCF81E-F52A-4127-886E-2905AA65BAF5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491CF4-262B-4B63-8566-3A24431B2C6F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1028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7EDF82B3-96B8-4A9F-9497-31FBF2A59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2904D8FF-5252-4B7B-B6DF-20F42440A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Title 3">
            <a:extLst>
              <a:ext uri="{FF2B5EF4-FFF2-40B4-BE49-F238E27FC236}">
                <a16:creationId xmlns:a16="http://schemas.microsoft.com/office/drawing/2014/main" id="{77DE0A5F-3D23-4F0B-B9F1-88C805EC2D9E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32277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Q: </a:t>
            </a:r>
            <a:r>
              <a:rPr lang="en-US" u="sng" dirty="0">
                <a:solidFill>
                  <a:schemeClr val="accent4">
                    <a:lumMod val="50000"/>
                  </a:schemeClr>
                </a:solidFill>
              </a:rPr>
              <a:t>Are Japanese Games more Ecocentric than Western Games?</a:t>
            </a:r>
          </a:p>
        </p:txBody>
      </p:sp>
    </p:spTree>
    <p:extLst>
      <p:ext uri="{BB962C8B-B14F-4D97-AF65-F5344CB8AC3E}">
        <p14:creationId xmlns:p14="http://schemas.microsoft.com/office/powerpoint/2010/main" val="375386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12CD3-49FB-4FB2-8B10-3EBA32A93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Analyze These Components: </a:t>
            </a: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On-Screen Space; Inventory; Stats; Animals; Exploration of Nature; Enemies; Soundscape; Narrative Themes; “Slow-Gaming”; (Navarro-</a:t>
            </a:r>
            <a:r>
              <a:rPr lang="en-US" sz="2400" dirty="0" err="1">
                <a:solidFill>
                  <a:schemeClr val="accent4">
                    <a:lumMod val="50000"/>
                  </a:schemeClr>
                </a:solidFill>
              </a:rPr>
              <a:t>Remesal</a:t>
            </a: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 2019)</a:t>
            </a:r>
          </a:p>
          <a:p>
            <a:endParaRPr lang="en-US" sz="2400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Across These Games (Top 50 Best-Sellers and GOTY Winners)</a:t>
            </a:r>
          </a:p>
          <a:p>
            <a:pPr lvl="1"/>
            <a:r>
              <a:rPr lang="en-US" sz="2000" b="1" dirty="0">
                <a:solidFill>
                  <a:schemeClr val="accent4">
                    <a:lumMod val="50000"/>
                  </a:schemeClr>
                </a:solidFill>
              </a:rPr>
              <a:t>Western: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Minecraft, Read Dead Redemption 2, Terraria, Witcher 3,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Skryim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, God of War, Dragon Age</a:t>
            </a:r>
          </a:p>
          <a:p>
            <a:pPr lvl="1"/>
            <a:r>
              <a:rPr lang="en-US" sz="2000" b="1" dirty="0">
                <a:solidFill>
                  <a:schemeClr val="accent4">
                    <a:lumMod val="50000"/>
                  </a:schemeClr>
                </a:solidFill>
              </a:rPr>
              <a:t>Japanese: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Pokémon (6 games), Animal Crossing, Breath of the Wild, Elden Ring</a:t>
            </a:r>
          </a:p>
          <a:p>
            <a:endParaRPr lang="en-US" sz="2400" b="1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Determine (Broadly) Ecocentric or Anthropocentric</a:t>
            </a: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 (for each game)</a:t>
            </a:r>
            <a:endParaRPr lang="en-US" sz="24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FF4B9B-6260-4A10-9E13-4E864340DE9C}"/>
              </a:ext>
            </a:extLst>
          </p:cNvPr>
          <p:cNvGrpSpPr/>
          <p:nvPr/>
        </p:nvGrpSpPr>
        <p:grpSpPr>
          <a:xfrm>
            <a:off x="-4344354" y="4544866"/>
            <a:ext cx="4561553" cy="3967220"/>
            <a:chOff x="497810" y="2861539"/>
            <a:chExt cx="4561553" cy="396722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70064A7-8383-4BF8-A512-ECE048A4EBA6}"/>
                </a:ext>
              </a:extLst>
            </p:cNvPr>
            <p:cNvGrpSpPr/>
            <p:nvPr/>
          </p:nvGrpSpPr>
          <p:grpSpPr>
            <a:xfrm flipV="1">
              <a:off x="664591" y="3509963"/>
              <a:ext cx="3357373" cy="1985520"/>
              <a:chOff x="-19050" y="-6"/>
              <a:chExt cx="12230099" cy="6858007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ED816DC-A900-44C7-B297-FF2ACEBBE743}"/>
                  </a:ext>
                </a:extLst>
              </p:cNvPr>
              <p:cNvGrpSpPr/>
              <p:nvPr/>
            </p:nvGrpSpPr>
            <p:grpSpPr>
              <a:xfrm flipH="1">
                <a:off x="0" y="-6"/>
                <a:ext cx="1876426" cy="6858000"/>
                <a:chOff x="10315575" y="0"/>
                <a:chExt cx="1876426" cy="6858000"/>
              </a:xfrm>
              <a:solidFill>
                <a:srgbClr val="DD8C6E">
                  <a:alpha val="60000"/>
                </a:srgbClr>
              </a:solidFill>
            </p:grpSpPr>
            <p:sp>
              <p:nvSpPr>
                <p:cNvPr id="24" name="Isosceles Triangle 23">
                  <a:extLst>
                    <a:ext uri="{FF2B5EF4-FFF2-40B4-BE49-F238E27FC236}">
                      <a16:creationId xmlns:a16="http://schemas.microsoft.com/office/drawing/2014/main" id="{A9B1AFCE-8D22-4AB4-86EE-92BCAE87B780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>
                  <a:extLst>
                    <a:ext uri="{FF2B5EF4-FFF2-40B4-BE49-F238E27FC236}">
                      <a16:creationId xmlns:a16="http://schemas.microsoft.com/office/drawing/2014/main" id="{21AF052D-A7EC-487A-911F-965C9E33B880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19F93949-8FDF-4D53-94A5-E555C21BB7D7}"/>
                  </a:ext>
                </a:extLst>
              </p:cNvPr>
              <p:cNvGrpSpPr/>
              <p:nvPr/>
            </p:nvGrpSpPr>
            <p:grpSpPr>
              <a:xfrm>
                <a:off x="9953625" y="-1"/>
                <a:ext cx="1962150" cy="6858001"/>
                <a:chOff x="9953625" y="-1"/>
                <a:chExt cx="1962150" cy="6858001"/>
              </a:xfrm>
            </p:grpSpPr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A7063EC8-D380-46AF-9217-A7BF0427BA86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  <a:alpha val="63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6898A2B9-1CDC-4102-89F0-01EE49E56C12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solidFill>
                  <a:srgbClr val="93B0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2B8C1212-6DC2-4EA5-98CB-47327EF44F6B}"/>
                  </a:ext>
                </a:extLst>
              </p:cNvPr>
              <p:cNvGrpSpPr/>
              <p:nvPr/>
            </p:nvGrpSpPr>
            <p:grpSpPr>
              <a:xfrm>
                <a:off x="8401049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20" name="Isosceles Triangle 19">
                  <a:extLst>
                    <a:ext uri="{FF2B5EF4-FFF2-40B4-BE49-F238E27FC236}">
                      <a16:creationId xmlns:a16="http://schemas.microsoft.com/office/drawing/2014/main" id="{144C0C0C-CAB0-4F9C-9476-EFDD0A4D9FC2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Isosceles Triangle 20">
                  <a:extLst>
                    <a:ext uri="{FF2B5EF4-FFF2-40B4-BE49-F238E27FC236}">
                      <a16:creationId xmlns:a16="http://schemas.microsoft.com/office/drawing/2014/main" id="{06D04F82-B099-4197-B85A-53A42E19292D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chemeClr val="accent6">
                      <a:lumMod val="50000"/>
                      <a:alpha val="4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379B7AB4-29B2-45E7-9F62-377020624CCF}"/>
                  </a:ext>
                </a:extLst>
              </p:cNvPr>
              <p:cNvGrpSpPr/>
              <p:nvPr/>
            </p:nvGrpSpPr>
            <p:grpSpPr>
              <a:xfrm flipH="1">
                <a:off x="0" y="-3"/>
                <a:ext cx="3810000" cy="6858003"/>
                <a:chOff x="8401049" y="-3"/>
                <a:chExt cx="3810000" cy="6858003"/>
              </a:xfrm>
            </p:grpSpPr>
            <p:sp>
              <p:nvSpPr>
                <p:cNvPr id="18" name="Isosceles Triangle 17">
                  <a:extLst>
                    <a:ext uri="{FF2B5EF4-FFF2-40B4-BE49-F238E27FC236}">
                      <a16:creationId xmlns:a16="http://schemas.microsoft.com/office/drawing/2014/main" id="{EA4765FE-8140-439F-90FB-6D167D4761BF}"/>
                    </a:ext>
                  </a:extLst>
                </p:cNvPr>
                <p:cNvSpPr/>
                <p:nvPr/>
              </p:nvSpPr>
              <p:spPr>
                <a:xfrm>
                  <a:off x="8401049" y="4343400"/>
                  <a:ext cx="3790951" cy="2514600"/>
                </a:xfrm>
                <a:prstGeom prst="triangle">
                  <a:avLst>
                    <a:gd name="adj" fmla="val 93216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Isosceles Triangle 18">
                  <a:extLst>
                    <a:ext uri="{FF2B5EF4-FFF2-40B4-BE49-F238E27FC236}">
                      <a16:creationId xmlns:a16="http://schemas.microsoft.com/office/drawing/2014/main" id="{093F0124-8DCC-4FBB-99FF-6A554F50A8EA}"/>
                    </a:ext>
                  </a:extLst>
                </p:cNvPr>
                <p:cNvSpPr/>
                <p:nvPr/>
              </p:nvSpPr>
              <p:spPr>
                <a:xfrm flipH="1" flipV="1">
                  <a:off x="8963024" y="-3"/>
                  <a:ext cx="3248025" cy="4343401"/>
                </a:xfrm>
                <a:prstGeom prst="triangle">
                  <a:avLst>
                    <a:gd name="adj" fmla="val 8962"/>
                  </a:avLst>
                </a:prstGeom>
                <a:noFill/>
                <a:ln>
                  <a:solidFill>
                    <a:srgbClr val="DD8C6E">
                      <a:alpha val="43922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43871655-FE2D-4CB6-9204-38A4DC9C7B7C}"/>
                  </a:ext>
                </a:extLst>
              </p:cNvPr>
              <p:cNvGrpSpPr/>
              <p:nvPr/>
            </p:nvGrpSpPr>
            <p:grpSpPr>
              <a:xfrm>
                <a:off x="10334623" y="0"/>
                <a:ext cx="1876426" cy="6858000"/>
                <a:chOff x="10315575" y="0"/>
                <a:chExt cx="1876426" cy="6858000"/>
              </a:xfrm>
            </p:grpSpPr>
            <p:sp>
              <p:nvSpPr>
                <p:cNvPr id="16" name="Isosceles Triangle 15">
                  <a:extLst>
                    <a:ext uri="{FF2B5EF4-FFF2-40B4-BE49-F238E27FC236}">
                      <a16:creationId xmlns:a16="http://schemas.microsoft.com/office/drawing/2014/main" id="{4AC2DF06-7570-4BFA-9EE9-31124F1DA93A}"/>
                    </a:ext>
                  </a:extLst>
                </p:cNvPr>
                <p:cNvSpPr/>
                <p:nvPr/>
              </p:nvSpPr>
              <p:spPr>
                <a:xfrm>
                  <a:off x="10315575" y="1323975"/>
                  <a:ext cx="1876425" cy="5534025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Isosceles Triangle 16">
                  <a:extLst>
                    <a:ext uri="{FF2B5EF4-FFF2-40B4-BE49-F238E27FC236}">
                      <a16:creationId xmlns:a16="http://schemas.microsoft.com/office/drawing/2014/main" id="{46EF1DC2-4F49-4129-992E-249B70A0BBB8}"/>
                    </a:ext>
                  </a:extLst>
                </p:cNvPr>
                <p:cNvSpPr/>
                <p:nvPr/>
              </p:nvSpPr>
              <p:spPr>
                <a:xfrm rot="10800000" flipH="1">
                  <a:off x="10315575" y="0"/>
                  <a:ext cx="1876426" cy="5067300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8BAB82">
                    <a:alpha val="77255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872E5B6B-A814-4543-B436-B04BF8A019B2}"/>
                  </a:ext>
                </a:extLst>
              </p:cNvPr>
              <p:cNvGrpSpPr/>
              <p:nvPr/>
            </p:nvGrpSpPr>
            <p:grpSpPr>
              <a:xfrm flipH="1">
                <a:off x="-19050" y="0"/>
                <a:ext cx="1962150" cy="6858001"/>
                <a:chOff x="9953625" y="-1"/>
                <a:chExt cx="1962150" cy="6858001"/>
              </a:xfrm>
              <a:solidFill>
                <a:srgbClr val="DD8C6E">
                  <a:alpha val="61961"/>
                </a:srgbClr>
              </a:solidFill>
            </p:grpSpPr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4CA1BB1B-2D28-45FD-AD16-DDDEA3BFDFC1}"/>
                    </a:ext>
                  </a:extLst>
                </p:cNvPr>
                <p:cNvSpPr/>
                <p:nvPr/>
              </p:nvSpPr>
              <p:spPr>
                <a:xfrm>
                  <a:off x="9953625" y="4343400"/>
                  <a:ext cx="1962150" cy="2514600"/>
                </a:xfrm>
                <a:custGeom>
                  <a:avLst/>
                  <a:gdLst>
                    <a:gd name="connsiteX0" fmla="*/ 0 w 1962150"/>
                    <a:gd name="connsiteY0" fmla="*/ 3009900 h 3009900"/>
                    <a:gd name="connsiteX1" fmla="*/ 1514475 w 1962150"/>
                    <a:gd name="connsiteY1" fmla="*/ 3000375 h 3009900"/>
                    <a:gd name="connsiteX2" fmla="*/ 1962150 w 1962150"/>
                    <a:gd name="connsiteY2" fmla="*/ 0 h 3009900"/>
                    <a:gd name="connsiteX3" fmla="*/ 0 w 1962150"/>
                    <a:gd name="connsiteY3" fmla="*/ 3009900 h 300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2150" h="3009900">
                      <a:moveTo>
                        <a:pt x="0" y="3009900"/>
                      </a:moveTo>
                      <a:lnTo>
                        <a:pt x="1514475" y="3000375"/>
                      </a:lnTo>
                      <a:lnTo>
                        <a:pt x="1962150" y="0"/>
                      </a:lnTo>
                      <a:lnTo>
                        <a:pt x="0" y="30099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FD955903-CD44-4F2D-BCF5-9563BB72E524}"/>
                    </a:ext>
                  </a:extLst>
                </p:cNvPr>
                <p:cNvSpPr/>
                <p:nvPr/>
              </p:nvSpPr>
              <p:spPr>
                <a:xfrm>
                  <a:off x="10472737" y="-1"/>
                  <a:ext cx="1443038" cy="4343401"/>
                </a:xfrm>
                <a:custGeom>
                  <a:avLst/>
                  <a:gdLst>
                    <a:gd name="connsiteX0" fmla="*/ 0 w 1562100"/>
                    <a:gd name="connsiteY0" fmla="*/ 9525 h 3305175"/>
                    <a:gd name="connsiteX1" fmla="*/ 1314450 w 1562100"/>
                    <a:gd name="connsiteY1" fmla="*/ 0 h 3305175"/>
                    <a:gd name="connsiteX2" fmla="*/ 1562100 w 1562100"/>
                    <a:gd name="connsiteY2" fmla="*/ 3305175 h 3305175"/>
                    <a:gd name="connsiteX3" fmla="*/ 0 w 1562100"/>
                    <a:gd name="connsiteY3" fmla="*/ 9525 h 3305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100" h="3305175">
                      <a:moveTo>
                        <a:pt x="0" y="9525"/>
                      </a:moveTo>
                      <a:lnTo>
                        <a:pt x="1314450" y="0"/>
                      </a:lnTo>
                      <a:lnTo>
                        <a:pt x="1562100" y="3305175"/>
                      </a:lnTo>
                      <a:lnTo>
                        <a:pt x="0" y="95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6" name="Picture 4" descr="Game controller silhouette clip art | Public domain vectors">
              <a:extLst>
                <a:ext uri="{FF2B5EF4-FFF2-40B4-BE49-F238E27FC236}">
                  <a16:creationId xmlns:a16="http://schemas.microsoft.com/office/drawing/2014/main" id="{14C5A7CB-7233-4EF6-9B01-D7746824BC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6735" y="5786131"/>
              <a:ext cx="1042628" cy="1042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Computer monitor symbol vector illustration | Free SVG">
              <a:extLst>
                <a:ext uri="{FF2B5EF4-FFF2-40B4-BE49-F238E27FC236}">
                  <a16:creationId xmlns:a16="http://schemas.microsoft.com/office/drawing/2014/main" id="{CB8DD4C3-A51C-48D2-98C7-135958B022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10" y="2861539"/>
              <a:ext cx="3690937" cy="3690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6" name="Title 3">
            <a:extLst>
              <a:ext uri="{FF2B5EF4-FFF2-40B4-BE49-F238E27FC236}">
                <a16:creationId xmlns:a16="http://schemas.microsoft.com/office/drawing/2014/main" id="{D9FDC5F0-8A3E-412C-890B-F4E3005813BE}"/>
              </a:ext>
            </a:extLst>
          </p:cNvPr>
          <p:cNvSpPr txBox="1">
            <a:spLocks/>
          </p:cNvSpPr>
          <p:nvPr/>
        </p:nvSpPr>
        <p:spPr>
          <a:xfrm>
            <a:off x="1529861" y="0"/>
            <a:ext cx="9132277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Q: </a:t>
            </a:r>
            <a:r>
              <a:rPr lang="en-US" u="sng" dirty="0">
                <a:solidFill>
                  <a:schemeClr val="accent4">
                    <a:lumMod val="50000"/>
                  </a:schemeClr>
                </a:solidFill>
              </a:rPr>
              <a:t>Are Japanese Games more Ecocentric than Western Games?</a:t>
            </a:r>
          </a:p>
        </p:txBody>
      </p:sp>
    </p:spTree>
    <p:extLst>
      <p:ext uri="{BB962C8B-B14F-4D97-AF65-F5344CB8AC3E}">
        <p14:creationId xmlns:p14="http://schemas.microsoft.com/office/powerpoint/2010/main" val="644494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650D0-132C-4996-B216-FB905E7E2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F1B603C-FA5E-456B-B662-C2F94EE02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E53CB43E-BE79-42A8-911C-CE0F57E653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0904777"/>
              </p:ext>
            </p:extLst>
          </p:nvPr>
        </p:nvGraphicFramePr>
        <p:xfrm>
          <a:off x="838200" y="1825625"/>
          <a:ext cx="10515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893933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26478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More Anthropocentric</a:t>
                      </a:r>
                    </a:p>
                  </a:txBody>
                  <a:tcPr marL="91441" marR="9144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More Ecocentric</a:t>
                      </a:r>
                    </a:p>
                  </a:txBody>
                  <a:tcPr marL="91441" marR="91441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8417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5D490B"/>
                          </a:solidFill>
                        </a:rPr>
                        <a:t>The Witcher 3: Wild Hunt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>
                          <a:solidFill>
                            <a:srgbClr val="5D490B"/>
                          </a:solidFill>
                        </a:rPr>
                        <a:t>The Legend of Zelda: Breath of the Wild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2190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5D490B"/>
                          </a:solidFill>
                        </a:rPr>
                        <a:t>The Elder Scrolls V: Skyrim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>
                          <a:solidFill>
                            <a:srgbClr val="5D490B"/>
                          </a:solidFill>
                        </a:rPr>
                        <a:t>Elden Ring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563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5D490B"/>
                          </a:solidFill>
                        </a:rPr>
                        <a:t>Dragon Age: Inquisition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5D490B"/>
                          </a:solidFill>
                        </a:rPr>
                        <a:t>God of War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9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5D490B"/>
                          </a:solidFill>
                        </a:rPr>
                        <a:t>Red Dead Redemption 2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>
                          <a:solidFill>
                            <a:srgbClr val="5D490B"/>
                          </a:solidFill>
                        </a:rPr>
                        <a:t>Animal Crossing: New Horizons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592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5D490B"/>
                          </a:solidFill>
                        </a:rPr>
                        <a:t>Terraria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 dirty="0">
                          <a:solidFill>
                            <a:srgbClr val="5D490B"/>
                          </a:solidFill>
                        </a:rPr>
                        <a:t>Pokémon (All 6 Games)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403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rgbClr val="5D490B"/>
                        </a:solidFill>
                      </a:endParaRP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5D490B"/>
                          </a:solidFill>
                        </a:rPr>
                        <a:t>Minecraft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4675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347594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8EE03-66DC-470C-A848-549F25ADF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836810"/>
                </a:solidFill>
              </a:rPr>
              <a:t>What’s different?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71E456-06E3-418C-8D4D-890FA58A2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5015352"/>
              </p:ext>
            </p:extLst>
          </p:nvPr>
        </p:nvGraphicFramePr>
        <p:xfrm>
          <a:off x="838200" y="1825625"/>
          <a:ext cx="10515602" cy="2998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1">
                  <a:extLst>
                    <a:ext uri="{9D8B030D-6E8A-4147-A177-3AD203B41FA5}">
                      <a16:colId xmlns:a16="http://schemas.microsoft.com/office/drawing/2014/main" val="2312608050"/>
                    </a:ext>
                  </a:extLst>
                </a:gridCol>
                <a:gridCol w="5257801">
                  <a:extLst>
                    <a:ext uri="{9D8B030D-6E8A-4147-A177-3AD203B41FA5}">
                      <a16:colId xmlns:a16="http://schemas.microsoft.com/office/drawing/2014/main" val="2784776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 Witcher 3</a:t>
                      </a:r>
                    </a:p>
                  </a:txBody>
                  <a:tcPr marL="91441" marR="9144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Breath of the Wild</a:t>
                      </a:r>
                    </a:p>
                  </a:txBody>
                  <a:tcPr marL="91441" marR="91441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909564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0368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3177439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41759"/>
                  </a:ext>
                </a:extLst>
              </a:tr>
              <a:tr h="72317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648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6791249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650D0-132C-4996-B216-FB905E7E2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Results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0E9BECE-714B-4FA7-B7F8-013789567C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4262083"/>
              </p:ext>
            </p:extLst>
          </p:nvPr>
        </p:nvGraphicFramePr>
        <p:xfrm>
          <a:off x="838200" y="1782650"/>
          <a:ext cx="10515600" cy="296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893933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26478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More Anthropocentric</a:t>
                      </a:r>
                    </a:p>
                  </a:txBody>
                  <a:tcPr marL="91441" marR="9144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More Ecocentric</a:t>
                      </a:r>
                    </a:p>
                  </a:txBody>
                  <a:tcPr marL="91441" marR="91441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8417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5D490B"/>
                          </a:solidFill>
                        </a:rPr>
                        <a:t>The Witcher 3: Wild Hunt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>
                          <a:solidFill>
                            <a:srgbClr val="5D490B"/>
                          </a:solidFill>
                        </a:rPr>
                        <a:t>The Legend of Zelda: Breath of the Wild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2190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5D490B"/>
                          </a:solidFill>
                        </a:rPr>
                        <a:t>The Elder Scrolls V: Skyrim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>
                          <a:solidFill>
                            <a:srgbClr val="5D490B"/>
                          </a:solidFill>
                        </a:rPr>
                        <a:t>Elden Ring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563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5D490B"/>
                          </a:solidFill>
                        </a:rPr>
                        <a:t>Dragon Age: Inquisition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5D490B"/>
                          </a:solidFill>
                        </a:rPr>
                        <a:t>God of War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9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5D490B"/>
                          </a:solidFill>
                        </a:rPr>
                        <a:t>Red Dead Redemption 2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>
                          <a:solidFill>
                            <a:srgbClr val="5D490B"/>
                          </a:solidFill>
                        </a:rPr>
                        <a:t>Animal Crossing: New Horizons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592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5D490B"/>
                          </a:solidFill>
                        </a:rPr>
                        <a:t>Terraria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>
                          <a:solidFill>
                            <a:srgbClr val="5D490B"/>
                          </a:solidFill>
                        </a:rPr>
                        <a:t>Pokémon (All 6 Games)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403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5D490B"/>
                        </a:solidFill>
                      </a:endParaRP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5D490B"/>
                          </a:solidFill>
                        </a:rPr>
                        <a:t>Minecraft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467524"/>
                  </a:ext>
                </a:extLst>
              </a:tr>
              <a:tr h="196794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Emboldened: Western</a:t>
                      </a:r>
                    </a:p>
                  </a:txBody>
                  <a:tcPr marL="91441" marR="914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Underlined: Japanese</a:t>
                      </a:r>
                    </a:p>
                  </a:txBody>
                  <a:tcPr marL="91441" marR="91441"/>
                </a:tc>
                <a:extLst>
                  <a:ext uri="{0D108BD9-81ED-4DB2-BD59-A6C34878D82A}">
                    <a16:rowId xmlns:a16="http://schemas.microsoft.com/office/drawing/2014/main" val="396405213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18E0A0F-D9AC-4F1E-8A1F-3C7176045DB0}"/>
              </a:ext>
            </a:extLst>
          </p:cNvPr>
          <p:cNvSpPr txBox="1"/>
          <p:nvPr/>
        </p:nvSpPr>
        <p:spPr>
          <a:xfrm>
            <a:off x="1158456" y="4927282"/>
            <a:ext cx="1019534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836810"/>
                </a:solidFill>
              </a:rPr>
              <a:t>Conclusion</a:t>
            </a:r>
            <a:r>
              <a:rPr lang="en-US" sz="2800" dirty="0">
                <a:solidFill>
                  <a:srgbClr val="836810"/>
                </a:solidFill>
              </a:rPr>
              <a:t>: Popular Japanese games are more </a:t>
            </a:r>
            <a:r>
              <a:rPr lang="en-US" sz="2800" u="sng" dirty="0" err="1">
                <a:solidFill>
                  <a:srgbClr val="836810"/>
                </a:solidFill>
              </a:rPr>
              <a:t>ecocentric</a:t>
            </a:r>
            <a:r>
              <a:rPr lang="en-US" sz="2800" dirty="0">
                <a:solidFill>
                  <a:srgbClr val="836810"/>
                </a:solidFill>
              </a:rPr>
              <a:t>; </a:t>
            </a:r>
          </a:p>
          <a:p>
            <a:pPr algn="ctr"/>
            <a:r>
              <a:rPr lang="en-US" sz="2800" dirty="0">
                <a:solidFill>
                  <a:srgbClr val="836810"/>
                </a:solidFill>
              </a:rPr>
              <a:t>Popular Western games are more </a:t>
            </a:r>
            <a:r>
              <a:rPr lang="en-US" sz="2800" u="sng" dirty="0">
                <a:solidFill>
                  <a:srgbClr val="836810"/>
                </a:solidFill>
              </a:rPr>
              <a:t>anthropocentric</a:t>
            </a:r>
          </a:p>
        </p:txBody>
      </p:sp>
    </p:spTree>
    <p:extLst>
      <p:ext uri="{BB962C8B-B14F-4D97-AF65-F5344CB8AC3E}">
        <p14:creationId xmlns:p14="http://schemas.microsoft.com/office/powerpoint/2010/main" val="3502002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6C040-1A70-4B9E-89DE-6CAA388533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5367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i="1" dirty="0">
                <a:solidFill>
                  <a:srgbClr val="5D490B"/>
                </a:solidFill>
              </a:rPr>
              <a:t>“I think inside every adult is the heart of a child, and we just gradually convince ourselves we have to act more like adults”</a:t>
            </a:r>
          </a:p>
          <a:p>
            <a:pPr marL="0" indent="0" algn="r">
              <a:buNone/>
            </a:pPr>
            <a:r>
              <a:rPr lang="en-US" dirty="0">
                <a:solidFill>
                  <a:srgbClr val="5D490B"/>
                </a:solidFill>
              </a:rPr>
              <a:t>- Shigeru Miyamoto, creator of </a:t>
            </a:r>
            <a:r>
              <a:rPr lang="en-US" i="1" dirty="0">
                <a:solidFill>
                  <a:srgbClr val="5D490B"/>
                </a:solidFill>
              </a:rPr>
              <a:t>Zelda</a:t>
            </a:r>
            <a:endParaRPr lang="en-US" dirty="0">
              <a:solidFill>
                <a:srgbClr val="5D490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78411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8EE03-66DC-470C-A848-549F25ADF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836810"/>
                </a:solidFill>
              </a:rPr>
              <a:t>What’s different?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71E456-06E3-418C-8D4D-890FA58A2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4436732"/>
              </p:ext>
            </p:extLst>
          </p:nvPr>
        </p:nvGraphicFramePr>
        <p:xfrm>
          <a:off x="838200" y="1825625"/>
          <a:ext cx="10515602" cy="2998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1">
                  <a:extLst>
                    <a:ext uri="{9D8B030D-6E8A-4147-A177-3AD203B41FA5}">
                      <a16:colId xmlns:a16="http://schemas.microsoft.com/office/drawing/2014/main" val="2312608050"/>
                    </a:ext>
                  </a:extLst>
                </a:gridCol>
                <a:gridCol w="5257801">
                  <a:extLst>
                    <a:ext uri="{9D8B030D-6E8A-4147-A177-3AD203B41FA5}">
                      <a16:colId xmlns:a16="http://schemas.microsoft.com/office/drawing/2014/main" val="2784776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 Witcher 3</a:t>
                      </a:r>
                    </a:p>
                  </a:txBody>
                  <a:tcPr marL="91441" marR="9144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Breath of the Wild</a:t>
                      </a:r>
                    </a:p>
                  </a:txBody>
                  <a:tcPr marL="91441" marR="91441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909564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Praised for Narrative and Characters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Praised for Exploration and World Design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0368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3177439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41759"/>
                  </a:ext>
                </a:extLst>
              </a:tr>
              <a:tr h="72317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648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2103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8EE03-66DC-470C-A848-549F25ADF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836810"/>
                </a:solidFill>
              </a:rPr>
              <a:t>What’s different?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71E456-06E3-418C-8D4D-890FA58A2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912538"/>
              </p:ext>
            </p:extLst>
          </p:nvPr>
        </p:nvGraphicFramePr>
        <p:xfrm>
          <a:off x="838200" y="1825625"/>
          <a:ext cx="10515602" cy="2998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1">
                  <a:extLst>
                    <a:ext uri="{9D8B030D-6E8A-4147-A177-3AD203B41FA5}">
                      <a16:colId xmlns:a16="http://schemas.microsoft.com/office/drawing/2014/main" val="2312608050"/>
                    </a:ext>
                  </a:extLst>
                </a:gridCol>
                <a:gridCol w="5257801">
                  <a:extLst>
                    <a:ext uri="{9D8B030D-6E8A-4147-A177-3AD203B41FA5}">
                      <a16:colId xmlns:a16="http://schemas.microsoft.com/office/drawing/2014/main" val="2784776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 Witcher 3</a:t>
                      </a:r>
                    </a:p>
                  </a:txBody>
                  <a:tcPr marL="91441" marR="9144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Breath of the Wild</a:t>
                      </a:r>
                    </a:p>
                  </a:txBody>
                  <a:tcPr marL="91441" marR="91441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909564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Praised for Narrative and Characters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Praised for Exploration and World Design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0368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Focus on Main Character’s Fate and Relations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Focus on Fate of Kingdom and World 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3177439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41759"/>
                  </a:ext>
                </a:extLst>
              </a:tr>
              <a:tr h="72317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648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3280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8EE03-66DC-470C-A848-549F25ADF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836810"/>
                </a:solidFill>
              </a:rPr>
              <a:t>What’s different?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71E456-06E3-418C-8D4D-890FA58A2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1683367"/>
              </p:ext>
            </p:extLst>
          </p:nvPr>
        </p:nvGraphicFramePr>
        <p:xfrm>
          <a:off x="838200" y="1825625"/>
          <a:ext cx="10515602" cy="2998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1">
                  <a:extLst>
                    <a:ext uri="{9D8B030D-6E8A-4147-A177-3AD203B41FA5}">
                      <a16:colId xmlns:a16="http://schemas.microsoft.com/office/drawing/2014/main" val="2312608050"/>
                    </a:ext>
                  </a:extLst>
                </a:gridCol>
                <a:gridCol w="5257801">
                  <a:extLst>
                    <a:ext uri="{9D8B030D-6E8A-4147-A177-3AD203B41FA5}">
                      <a16:colId xmlns:a16="http://schemas.microsoft.com/office/drawing/2014/main" val="2784776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 Witcher 3</a:t>
                      </a:r>
                    </a:p>
                  </a:txBody>
                  <a:tcPr marL="91441" marR="9144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Breath of the Wild</a:t>
                      </a:r>
                    </a:p>
                  </a:txBody>
                  <a:tcPr marL="91441" marR="91441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909564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Praised for Narrative and Characters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Praised for Exploration and World Design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0368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Focus on Main Character’s Fate and Relations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Focus on Fate of Kingdom and World 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3177439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Emphasis on moving </a:t>
                      </a:r>
                      <a:r>
                        <a:rPr lang="en-US" sz="2000" b="1" dirty="0">
                          <a:solidFill>
                            <a:srgbClr val="5D490B"/>
                          </a:solidFill>
                        </a:rPr>
                        <a:t>through</a:t>
                      </a:r>
                      <a:r>
                        <a:rPr lang="en-US" sz="2000" b="0" dirty="0">
                          <a:solidFill>
                            <a:srgbClr val="5D490B"/>
                          </a:solidFill>
                        </a:rPr>
                        <a:t> natural world</a:t>
                      </a:r>
                      <a:endParaRPr lang="en-US" sz="2000" dirty="0">
                        <a:solidFill>
                          <a:srgbClr val="5D490B"/>
                        </a:solidFill>
                      </a:endParaRP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Emphasis on engaging </a:t>
                      </a:r>
                      <a:r>
                        <a:rPr lang="en-US" sz="2000" b="1" dirty="0">
                          <a:solidFill>
                            <a:srgbClr val="5D490B"/>
                          </a:solidFill>
                        </a:rPr>
                        <a:t>with </a:t>
                      </a:r>
                      <a:r>
                        <a:rPr lang="en-US" sz="2000" b="0" dirty="0">
                          <a:solidFill>
                            <a:srgbClr val="5D490B"/>
                          </a:solidFill>
                        </a:rPr>
                        <a:t>natural world</a:t>
                      </a:r>
                      <a:endParaRPr lang="en-US" sz="2000" dirty="0">
                        <a:solidFill>
                          <a:srgbClr val="5D490B"/>
                        </a:solidFill>
                      </a:endParaRP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41759"/>
                  </a:ext>
                </a:extLst>
              </a:tr>
              <a:tr h="72317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648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2898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8EE03-66DC-470C-A848-549F25ADF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836810"/>
                </a:solidFill>
              </a:rPr>
              <a:t>What’s different?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71E456-06E3-418C-8D4D-890FA58A2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7671019"/>
              </p:ext>
            </p:extLst>
          </p:nvPr>
        </p:nvGraphicFramePr>
        <p:xfrm>
          <a:off x="838200" y="1825625"/>
          <a:ext cx="10515602" cy="2998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1">
                  <a:extLst>
                    <a:ext uri="{9D8B030D-6E8A-4147-A177-3AD203B41FA5}">
                      <a16:colId xmlns:a16="http://schemas.microsoft.com/office/drawing/2014/main" val="2312608050"/>
                    </a:ext>
                  </a:extLst>
                </a:gridCol>
                <a:gridCol w="5257801">
                  <a:extLst>
                    <a:ext uri="{9D8B030D-6E8A-4147-A177-3AD203B41FA5}">
                      <a16:colId xmlns:a16="http://schemas.microsoft.com/office/drawing/2014/main" val="2784776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 Witcher 3</a:t>
                      </a:r>
                    </a:p>
                  </a:txBody>
                  <a:tcPr marL="91441" marR="9144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Breath of the Wild</a:t>
                      </a:r>
                    </a:p>
                  </a:txBody>
                  <a:tcPr marL="91441" marR="91441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909564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Praised for Narrative and Characters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Praised for Exploration and World Design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0368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Focus on Main Character’s Fate and Relations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Focus on Fate of Kingdom and World 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3177439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Emphasis on moving </a:t>
                      </a:r>
                      <a:r>
                        <a:rPr lang="en-US" b="1" dirty="0"/>
                        <a:t>through</a:t>
                      </a:r>
                      <a:r>
                        <a:rPr lang="en-US" b="0" dirty="0"/>
                        <a:t> natural world</a:t>
                      </a:r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5D490B"/>
                          </a:solidFill>
                        </a:rPr>
                        <a:t>Emphasis on engaging </a:t>
                      </a:r>
                      <a:r>
                        <a:rPr lang="en-US" sz="2000" b="1" dirty="0">
                          <a:solidFill>
                            <a:srgbClr val="5D490B"/>
                          </a:solidFill>
                        </a:rPr>
                        <a:t>with </a:t>
                      </a:r>
                      <a:r>
                        <a:rPr lang="en-US" sz="2000" b="0" dirty="0">
                          <a:solidFill>
                            <a:srgbClr val="5D490B"/>
                          </a:solidFill>
                        </a:rPr>
                        <a:t>natural world</a:t>
                      </a:r>
                      <a:endParaRPr lang="en-US" sz="2000" dirty="0">
                        <a:solidFill>
                          <a:srgbClr val="5D490B"/>
                        </a:solidFill>
                      </a:endParaRP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41759"/>
                  </a:ext>
                </a:extLst>
              </a:tr>
              <a:tr h="72317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64871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7F0ACCC-A65C-4CCE-8756-F52898E8743F}"/>
              </a:ext>
            </a:extLst>
          </p:cNvPr>
          <p:cNvSpPr txBox="1"/>
          <p:nvPr/>
        </p:nvSpPr>
        <p:spPr>
          <a:xfrm>
            <a:off x="838200" y="2223082"/>
            <a:ext cx="5257800" cy="1661993"/>
          </a:xfrm>
          <a:prstGeom prst="rect">
            <a:avLst/>
          </a:prstGeom>
          <a:solidFill>
            <a:srgbClr val="FBE5D6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5D490B"/>
                </a:solidFill>
              </a:rPr>
              <a:t>Anthropocentrism</a:t>
            </a:r>
            <a:endParaRPr lang="en-US" sz="2800" dirty="0">
              <a:solidFill>
                <a:srgbClr val="5D490B"/>
              </a:solidFill>
            </a:endParaRPr>
          </a:p>
          <a:p>
            <a:r>
              <a:rPr lang="en-US" sz="2800" dirty="0">
                <a:solidFill>
                  <a:srgbClr val="5D490B"/>
                </a:solidFill>
              </a:rPr>
              <a:t>Prioritizing human comfort and wellbeing above all else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40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8EE03-66DC-470C-A848-549F25ADF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836810"/>
                </a:solidFill>
              </a:rPr>
              <a:t>What’s different?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71E456-06E3-418C-8D4D-890FA58A205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2" cy="2998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1">
                  <a:extLst>
                    <a:ext uri="{9D8B030D-6E8A-4147-A177-3AD203B41FA5}">
                      <a16:colId xmlns:a16="http://schemas.microsoft.com/office/drawing/2014/main" val="2312608050"/>
                    </a:ext>
                  </a:extLst>
                </a:gridCol>
                <a:gridCol w="5257801">
                  <a:extLst>
                    <a:ext uri="{9D8B030D-6E8A-4147-A177-3AD203B41FA5}">
                      <a16:colId xmlns:a16="http://schemas.microsoft.com/office/drawing/2014/main" val="2784776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 Witcher 3</a:t>
                      </a:r>
                    </a:p>
                  </a:txBody>
                  <a:tcPr marL="91441" marR="9144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Breath of the Wild</a:t>
                      </a:r>
                    </a:p>
                  </a:txBody>
                  <a:tcPr marL="91441" marR="91441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909564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Praised for Narrative and Characters</a:t>
                      </a:r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Praised for Exploration and World Design</a:t>
                      </a:r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0368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Focus on Main Character’s Fate and Relations</a:t>
                      </a:r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Focus on Fate of Kingdom and World </a:t>
                      </a:r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3177439"/>
                  </a:ext>
                </a:extLst>
              </a:tr>
              <a:tr h="6346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Emphasis on moving </a:t>
                      </a:r>
                      <a:r>
                        <a:rPr lang="en-US" b="1" dirty="0"/>
                        <a:t>through</a:t>
                      </a:r>
                      <a:r>
                        <a:rPr lang="en-US" b="0" dirty="0"/>
                        <a:t> natural world</a:t>
                      </a:r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Emphasis on engaging </a:t>
                      </a:r>
                      <a:r>
                        <a:rPr lang="en-US" b="1" dirty="0"/>
                        <a:t>with </a:t>
                      </a:r>
                      <a:r>
                        <a:rPr lang="en-US" b="0" dirty="0"/>
                        <a:t>natural world</a:t>
                      </a:r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41759"/>
                  </a:ext>
                </a:extLst>
              </a:tr>
              <a:tr h="72317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91441" marR="9144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64871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7F0ACCC-A65C-4CCE-8756-F52898E8743F}"/>
              </a:ext>
            </a:extLst>
          </p:cNvPr>
          <p:cNvSpPr txBox="1"/>
          <p:nvPr/>
        </p:nvSpPr>
        <p:spPr>
          <a:xfrm>
            <a:off x="838200" y="2223082"/>
            <a:ext cx="5257800" cy="1661993"/>
          </a:xfrm>
          <a:prstGeom prst="rect">
            <a:avLst/>
          </a:prstGeom>
          <a:solidFill>
            <a:srgbClr val="FBE5D6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5D490B"/>
                </a:solidFill>
              </a:rPr>
              <a:t>Anthropocentrism</a:t>
            </a:r>
            <a:endParaRPr lang="en-US" sz="2800" dirty="0">
              <a:solidFill>
                <a:srgbClr val="5D490B"/>
              </a:solidFill>
            </a:endParaRPr>
          </a:p>
          <a:p>
            <a:r>
              <a:rPr lang="en-US" sz="2800" dirty="0">
                <a:solidFill>
                  <a:srgbClr val="5D490B"/>
                </a:solidFill>
              </a:rPr>
              <a:t>Prioritizing human comfort and wellbeing above all else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BD089-88ED-431E-83CA-8532F36F46FF}"/>
              </a:ext>
            </a:extLst>
          </p:cNvPr>
          <p:cNvSpPr txBox="1"/>
          <p:nvPr/>
        </p:nvSpPr>
        <p:spPr>
          <a:xfrm>
            <a:off x="6095999" y="2223083"/>
            <a:ext cx="5257801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5D490B"/>
                </a:solidFill>
              </a:rPr>
              <a:t>Ecocentrism</a:t>
            </a:r>
            <a:endParaRPr lang="en-US" sz="2800" dirty="0">
              <a:solidFill>
                <a:srgbClr val="5D490B"/>
              </a:solidFill>
            </a:endParaRPr>
          </a:p>
          <a:p>
            <a:r>
              <a:rPr lang="en-US" sz="2800" dirty="0">
                <a:solidFill>
                  <a:srgbClr val="5D490B"/>
                </a:solidFill>
              </a:rPr>
              <a:t>Prioritizing and valuing nature as equal to or above human luxuries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53069990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</TotalTime>
  <Words>1597</Words>
  <Application>Microsoft Macintosh PowerPoint</Application>
  <PresentationFormat>Widescreen</PresentationFormat>
  <Paragraphs>349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Calibri</vt:lpstr>
      <vt:lpstr>Calibri Light</vt:lpstr>
      <vt:lpstr>Candara</vt:lpstr>
      <vt:lpstr>Daytona</vt:lpstr>
      <vt:lpstr>Office Theme</vt:lpstr>
      <vt:lpstr>Celestial</vt:lpstr>
      <vt:lpstr>Understanding “Wild”: How Nature is Presented in Video-Games Across Cultures </vt:lpstr>
      <vt:lpstr>Guess the Game</vt:lpstr>
      <vt:lpstr>Trick Question!</vt:lpstr>
      <vt:lpstr>What’s different?</vt:lpstr>
      <vt:lpstr>What’s different?</vt:lpstr>
      <vt:lpstr>What’s different?</vt:lpstr>
      <vt:lpstr>What’s different?</vt:lpstr>
      <vt:lpstr>What’s different?</vt:lpstr>
      <vt:lpstr>What’s different?</vt:lpstr>
      <vt:lpstr>What’s different?</vt:lpstr>
      <vt:lpstr>What’s different?</vt:lpstr>
      <vt:lpstr>What’s different?</vt:lpstr>
      <vt:lpstr>PowerPoint Presentation</vt:lpstr>
      <vt:lpstr>Why do we care?</vt:lpstr>
      <vt:lpstr>Why do we care?</vt:lpstr>
      <vt:lpstr>Why do we care?</vt:lpstr>
      <vt:lpstr>Why do we care?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Inventory Management</vt:lpstr>
      <vt:lpstr>Inventory Management</vt:lpstr>
      <vt:lpstr>Inventory Management</vt:lpstr>
      <vt:lpstr>Inventory Management</vt:lpstr>
      <vt:lpstr>Inventory Management</vt:lpstr>
      <vt:lpstr>Inventory Management</vt:lpstr>
      <vt:lpstr>Inventory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“Wild”: How Nature is Presented in Video-Games Across Cultures </dc:title>
  <dc:creator>Aaryan Sukhadia</dc:creator>
  <cp:lastModifiedBy>Aaryan Sukhadia</cp:lastModifiedBy>
  <cp:revision>2</cp:revision>
  <dcterms:created xsi:type="dcterms:W3CDTF">2023-03-06T08:26:58Z</dcterms:created>
  <dcterms:modified xsi:type="dcterms:W3CDTF">2024-09-13T14:34:19Z</dcterms:modified>
</cp:coreProperties>
</file>